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notesMasterIdLst>
    <p:notesMasterId r:id="rId27"/>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Lst>
  <p:sldSz cx="9144000" cy="6858000" type="screen4x3"/>
  <p:notesSz cx="6858000" cy="9144000"/>
  <p:defaultText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84380"/>
    <p:restoredTop sz="94660"/>
  </p:normalViewPr>
  <p:slideViewPr>
    <p:cSldViewPr>
      <p:cViewPr varScale="1">
        <p:scale>
          <a:sx n="70" d="100"/>
          <a:sy n="70" d="100"/>
        </p:scale>
        <p:origin x="-1164" y="-102"/>
      </p:cViewPr>
      <p:guideLst>
        <p:guide orient="horz" pos="2160"/>
        <p:guide pos="288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رأس 1"/>
          <p:cNvSpPr>
            <a:spLocks noGrp="1"/>
          </p:cNvSpPr>
          <p:nvPr>
            <p:ph type="hdr" sz="quarter"/>
          </p:nvPr>
        </p:nvSpPr>
        <p:spPr>
          <a:xfrm>
            <a:off x="3886200" y="0"/>
            <a:ext cx="2971800" cy="457200"/>
          </a:xfrm>
          <a:prstGeom prst="rect">
            <a:avLst/>
          </a:prstGeom>
        </p:spPr>
        <p:txBody>
          <a:bodyPr vert="horz" lIns="91440" tIns="45720" rIns="91440" bIns="45720" rtlCol="1"/>
          <a:lstStyle>
            <a:lvl1pPr algn="r">
              <a:defRPr sz="1200"/>
            </a:lvl1pPr>
          </a:lstStyle>
          <a:p>
            <a:endParaRPr lang="ar-SA"/>
          </a:p>
        </p:txBody>
      </p:sp>
      <p:sp>
        <p:nvSpPr>
          <p:cNvPr id="3" name="عنصر نائب للتاريخ 2"/>
          <p:cNvSpPr>
            <a:spLocks noGrp="1"/>
          </p:cNvSpPr>
          <p:nvPr>
            <p:ph type="dt" idx="1"/>
          </p:nvPr>
        </p:nvSpPr>
        <p:spPr>
          <a:xfrm>
            <a:off x="1588" y="0"/>
            <a:ext cx="2971800" cy="457200"/>
          </a:xfrm>
          <a:prstGeom prst="rect">
            <a:avLst/>
          </a:prstGeom>
        </p:spPr>
        <p:txBody>
          <a:bodyPr vert="horz" lIns="91440" tIns="45720" rIns="91440" bIns="45720" rtlCol="1"/>
          <a:lstStyle>
            <a:lvl1pPr algn="l">
              <a:defRPr sz="1200"/>
            </a:lvl1pPr>
          </a:lstStyle>
          <a:p>
            <a:fld id="{5B7340A3-5CA1-4564-B788-372B4F23CB1C}" type="datetimeFigureOut">
              <a:rPr lang="ar-SA" smtClean="0"/>
              <a:pPr/>
              <a:t>05/11/1436</a:t>
            </a:fld>
            <a:endParaRPr lang="ar-SA"/>
          </a:p>
        </p:txBody>
      </p:sp>
      <p:sp>
        <p:nvSpPr>
          <p:cNvPr id="4" name="عنصر نائب لصورة الشريحة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1" anchor="ctr"/>
          <a:lstStyle/>
          <a:p>
            <a:endParaRPr lang="ar-SA"/>
          </a:p>
        </p:txBody>
      </p:sp>
      <p:sp>
        <p:nvSpPr>
          <p:cNvPr id="5" name="عنصر نائب للملاحظات 4"/>
          <p:cNvSpPr>
            <a:spLocks noGrp="1"/>
          </p:cNvSpPr>
          <p:nvPr>
            <p:ph type="body" sz="quarter" idx="3"/>
          </p:nvPr>
        </p:nvSpPr>
        <p:spPr>
          <a:xfrm>
            <a:off x="685800" y="4343400"/>
            <a:ext cx="5486400" cy="4114800"/>
          </a:xfrm>
          <a:prstGeom prst="rect">
            <a:avLst/>
          </a:prstGeom>
        </p:spPr>
        <p:txBody>
          <a:bodyPr vert="horz" lIns="91440" tIns="45720" rIns="91440" bIns="45720" rtlCol="1"/>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6" name="عنصر نائب للتذييل 5"/>
          <p:cNvSpPr>
            <a:spLocks noGrp="1"/>
          </p:cNvSpPr>
          <p:nvPr>
            <p:ph type="ftr" sz="quarter" idx="4"/>
          </p:nvPr>
        </p:nvSpPr>
        <p:spPr>
          <a:xfrm>
            <a:off x="3886200" y="8685213"/>
            <a:ext cx="2971800" cy="457200"/>
          </a:xfrm>
          <a:prstGeom prst="rect">
            <a:avLst/>
          </a:prstGeom>
        </p:spPr>
        <p:txBody>
          <a:bodyPr vert="horz" lIns="91440" tIns="45720" rIns="91440" bIns="45720" rtlCol="1" anchor="b"/>
          <a:lstStyle>
            <a:lvl1pPr algn="r">
              <a:defRPr sz="1200"/>
            </a:lvl1pPr>
          </a:lstStyle>
          <a:p>
            <a:endParaRPr lang="ar-SA"/>
          </a:p>
        </p:txBody>
      </p:sp>
      <p:sp>
        <p:nvSpPr>
          <p:cNvPr id="7" name="عنصر نائب لرقم الشريحة 6"/>
          <p:cNvSpPr>
            <a:spLocks noGrp="1"/>
          </p:cNvSpPr>
          <p:nvPr>
            <p:ph type="sldNum" sz="quarter" idx="5"/>
          </p:nvPr>
        </p:nvSpPr>
        <p:spPr>
          <a:xfrm>
            <a:off x="1588" y="8685213"/>
            <a:ext cx="2971800" cy="457200"/>
          </a:xfrm>
          <a:prstGeom prst="rect">
            <a:avLst/>
          </a:prstGeom>
        </p:spPr>
        <p:txBody>
          <a:bodyPr vert="horz" lIns="91440" tIns="45720" rIns="91440" bIns="45720" rtlCol="1" anchor="b"/>
          <a:lstStyle>
            <a:lvl1pPr algn="l">
              <a:defRPr sz="1200"/>
            </a:lvl1pPr>
          </a:lstStyle>
          <a:p>
            <a:fld id="{DF32FC6A-B384-4206-87F0-DB968CFF6423}" type="slidenum">
              <a:rPr lang="ar-SA" smtClean="0"/>
              <a:pPr/>
              <a:t>‹#›</a:t>
            </a:fld>
            <a:endParaRPr lang="ar-SA"/>
          </a:p>
        </p:txBody>
      </p:sp>
    </p:spTree>
    <p:extLst>
      <p:ext uri="{BB962C8B-B14F-4D97-AF65-F5344CB8AC3E}">
        <p14:creationId xmlns:p14="http://schemas.microsoft.com/office/powerpoint/2010/main" xmlns="" val="3805716500"/>
      </p:ext>
    </p:extLst>
  </p:cSld>
  <p:clrMap bg1="lt1" tx1="dk1" bg2="lt2" tx2="dk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p:sp>
      <p:sp>
        <p:nvSpPr>
          <p:cNvPr id="3" name="عنصر نائب للملاحظات 2"/>
          <p:cNvSpPr>
            <a:spLocks noGrp="1"/>
          </p:cNvSpPr>
          <p:nvPr>
            <p:ph type="body" idx="1"/>
          </p:nvPr>
        </p:nvSpPr>
        <p:spPr/>
        <p:txBody>
          <a:bodyPr/>
          <a:lstStyle/>
          <a:p>
            <a:endParaRPr lang="ar-SA" dirty="0"/>
          </a:p>
        </p:txBody>
      </p:sp>
      <p:sp>
        <p:nvSpPr>
          <p:cNvPr id="4" name="عنصر نائب لرقم الشريحة 3"/>
          <p:cNvSpPr>
            <a:spLocks noGrp="1"/>
          </p:cNvSpPr>
          <p:nvPr>
            <p:ph type="sldNum" sz="quarter" idx="10"/>
          </p:nvPr>
        </p:nvSpPr>
        <p:spPr/>
        <p:txBody>
          <a:bodyPr/>
          <a:lstStyle/>
          <a:p>
            <a:fld id="{DF32FC6A-B384-4206-87F0-DB968CFF6423}" type="slidenum">
              <a:rPr lang="ar-SA" smtClean="0"/>
              <a:pPr/>
              <a:t>22</a:t>
            </a:fld>
            <a:endParaRPr lang="ar-SA"/>
          </a:p>
        </p:txBody>
      </p:sp>
    </p:spTree>
    <p:extLst>
      <p:ext uri="{BB962C8B-B14F-4D97-AF65-F5344CB8AC3E}">
        <p14:creationId xmlns:p14="http://schemas.microsoft.com/office/powerpoint/2010/main" xmlns="" val="16907659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عنوان 1"/>
          <p:cNvSpPr>
            <a:spLocks noGrp="1"/>
          </p:cNvSpPr>
          <p:nvPr>
            <p:ph type="ctrTitle"/>
          </p:nvPr>
        </p:nvSpPr>
        <p:spPr>
          <a:xfrm>
            <a:off x="685800" y="2130425"/>
            <a:ext cx="7772400" cy="1470025"/>
          </a:xfrm>
        </p:spPr>
        <p:txBody>
          <a:bodyPr/>
          <a:lstStyle/>
          <a:p>
            <a:r>
              <a:rPr lang="ar-SA" smtClean="0"/>
              <a:t>انقر لتحرير نمط العنوان الرئيسي</a:t>
            </a:r>
            <a:endParaRPr lang="ar-SA"/>
          </a:p>
        </p:txBody>
      </p:sp>
      <p:sp>
        <p:nvSpPr>
          <p:cNvPr id="3" name="عنوان فرعي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ar-SA" smtClean="0"/>
              <a:t>انقر لتحرير نمط العنوان الثانوي الرئيسي</a:t>
            </a:r>
            <a:endParaRPr lang="ar-SA"/>
          </a:p>
        </p:txBody>
      </p:sp>
      <p:sp>
        <p:nvSpPr>
          <p:cNvPr id="4" name="عنصر نائب للتاريخ 3"/>
          <p:cNvSpPr>
            <a:spLocks noGrp="1"/>
          </p:cNvSpPr>
          <p:nvPr>
            <p:ph type="dt" sz="half" idx="10"/>
          </p:nvPr>
        </p:nvSpPr>
        <p:spPr/>
        <p:txBody>
          <a:bodyPr/>
          <a:lstStyle/>
          <a:p>
            <a:fld id="{BEF91235-A0F8-499E-894E-07AA3DA1A0AF}" type="datetimeFigureOut">
              <a:rPr lang="ar-SA" smtClean="0"/>
              <a:pPr/>
              <a:t>05/11/1436</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66835CB0-C4F9-427F-BB4C-0625685BD70A}" type="slidenum">
              <a:rPr lang="ar-SA" smtClean="0"/>
              <a:pPr/>
              <a:t>‹#›</a:t>
            </a:fld>
            <a:endParaRPr lang="ar-SA"/>
          </a:p>
        </p:txBody>
      </p:sp>
    </p:spTree>
    <p:extLst>
      <p:ext uri="{BB962C8B-B14F-4D97-AF65-F5344CB8AC3E}">
        <p14:creationId xmlns:p14="http://schemas.microsoft.com/office/powerpoint/2010/main" xmlns="" val="170383925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عنوان العمودي 2"/>
          <p:cNvSpPr>
            <a:spLocks noGrp="1"/>
          </p:cNvSpPr>
          <p:nvPr>
            <p:ph type="body" orient="vert" idx="1"/>
          </p:nvPr>
        </p:nvSpPr>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BEF91235-A0F8-499E-894E-07AA3DA1A0AF}" type="datetimeFigureOut">
              <a:rPr lang="ar-SA" smtClean="0"/>
              <a:pPr/>
              <a:t>05/11/1436</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66835CB0-C4F9-427F-BB4C-0625685BD70A}" type="slidenum">
              <a:rPr lang="ar-SA" smtClean="0"/>
              <a:pPr/>
              <a:t>‹#›</a:t>
            </a:fld>
            <a:endParaRPr lang="ar-SA"/>
          </a:p>
        </p:txBody>
      </p:sp>
    </p:spTree>
    <p:extLst>
      <p:ext uri="{BB962C8B-B14F-4D97-AF65-F5344CB8AC3E}">
        <p14:creationId xmlns:p14="http://schemas.microsoft.com/office/powerpoint/2010/main" xmlns="" val="25147779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629400" y="274638"/>
            <a:ext cx="2057400" cy="5851525"/>
          </a:xfrm>
        </p:spPr>
        <p:txBody>
          <a:bodyPr vert="eaVert"/>
          <a:lstStyle/>
          <a:p>
            <a:r>
              <a:rPr lang="ar-SA" smtClean="0"/>
              <a:t>انقر لتحرير نمط العنوان الرئيسي</a:t>
            </a:r>
            <a:endParaRPr lang="ar-SA"/>
          </a:p>
        </p:txBody>
      </p:sp>
      <p:sp>
        <p:nvSpPr>
          <p:cNvPr id="3" name="عنصر نائب للعنوان العمودي 2"/>
          <p:cNvSpPr>
            <a:spLocks noGrp="1"/>
          </p:cNvSpPr>
          <p:nvPr>
            <p:ph type="body" orient="vert" idx="1"/>
          </p:nvPr>
        </p:nvSpPr>
        <p:spPr>
          <a:xfrm>
            <a:off x="457200" y="274638"/>
            <a:ext cx="6019800" cy="5851525"/>
          </a:xfrm>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BEF91235-A0F8-499E-894E-07AA3DA1A0AF}" type="datetimeFigureOut">
              <a:rPr lang="ar-SA" smtClean="0"/>
              <a:pPr/>
              <a:t>05/11/1436</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66835CB0-C4F9-427F-BB4C-0625685BD70A}" type="slidenum">
              <a:rPr lang="ar-SA" smtClean="0"/>
              <a:pPr/>
              <a:t>‹#›</a:t>
            </a:fld>
            <a:endParaRPr lang="ar-SA"/>
          </a:p>
        </p:txBody>
      </p:sp>
    </p:spTree>
    <p:extLst>
      <p:ext uri="{BB962C8B-B14F-4D97-AF65-F5344CB8AC3E}">
        <p14:creationId xmlns:p14="http://schemas.microsoft.com/office/powerpoint/2010/main" xmlns="" val="31850726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محتوى 2"/>
          <p:cNvSpPr>
            <a:spLocks noGrp="1"/>
          </p:cNvSpPr>
          <p:nvPr>
            <p:ph idx="1"/>
          </p:nvPr>
        </p:nvSpPr>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BEF91235-A0F8-499E-894E-07AA3DA1A0AF}" type="datetimeFigureOut">
              <a:rPr lang="ar-SA" smtClean="0"/>
              <a:pPr/>
              <a:t>05/11/1436</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66835CB0-C4F9-427F-BB4C-0625685BD70A}" type="slidenum">
              <a:rPr lang="ar-SA" smtClean="0"/>
              <a:pPr/>
              <a:t>‹#›</a:t>
            </a:fld>
            <a:endParaRPr lang="ar-SA"/>
          </a:p>
        </p:txBody>
      </p:sp>
    </p:spTree>
    <p:extLst>
      <p:ext uri="{BB962C8B-B14F-4D97-AF65-F5344CB8AC3E}">
        <p14:creationId xmlns:p14="http://schemas.microsoft.com/office/powerpoint/2010/main" xmlns="" val="11318463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p:cNvSpPr>
            <a:spLocks noGrp="1"/>
          </p:cNvSpPr>
          <p:nvPr>
            <p:ph type="title"/>
          </p:nvPr>
        </p:nvSpPr>
        <p:spPr>
          <a:xfrm>
            <a:off x="722313" y="4406900"/>
            <a:ext cx="7772400" cy="1362075"/>
          </a:xfrm>
        </p:spPr>
        <p:txBody>
          <a:bodyPr anchor="t"/>
          <a:lstStyle>
            <a:lvl1pPr algn="r">
              <a:defRPr sz="4000" b="1" cap="all"/>
            </a:lvl1p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انقر لتحرير أنماط النص الرئيسي</a:t>
            </a:r>
          </a:p>
        </p:txBody>
      </p:sp>
      <p:sp>
        <p:nvSpPr>
          <p:cNvPr id="4" name="عنصر نائب للتاريخ 3"/>
          <p:cNvSpPr>
            <a:spLocks noGrp="1"/>
          </p:cNvSpPr>
          <p:nvPr>
            <p:ph type="dt" sz="half" idx="10"/>
          </p:nvPr>
        </p:nvSpPr>
        <p:spPr/>
        <p:txBody>
          <a:bodyPr/>
          <a:lstStyle/>
          <a:p>
            <a:fld id="{BEF91235-A0F8-499E-894E-07AA3DA1A0AF}" type="datetimeFigureOut">
              <a:rPr lang="ar-SA" smtClean="0"/>
              <a:pPr/>
              <a:t>05/11/1436</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66835CB0-C4F9-427F-BB4C-0625685BD70A}" type="slidenum">
              <a:rPr lang="ar-SA" smtClean="0"/>
              <a:pPr/>
              <a:t>‹#›</a:t>
            </a:fld>
            <a:endParaRPr lang="ar-SA"/>
          </a:p>
        </p:txBody>
      </p:sp>
    </p:spTree>
    <p:extLst>
      <p:ext uri="{BB962C8B-B14F-4D97-AF65-F5344CB8AC3E}">
        <p14:creationId xmlns:p14="http://schemas.microsoft.com/office/powerpoint/2010/main" xmlns="" val="5678106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محتوى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محتوى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5" name="عنصر نائب للتاريخ 4"/>
          <p:cNvSpPr>
            <a:spLocks noGrp="1"/>
          </p:cNvSpPr>
          <p:nvPr>
            <p:ph type="dt" sz="half" idx="10"/>
          </p:nvPr>
        </p:nvSpPr>
        <p:spPr/>
        <p:txBody>
          <a:bodyPr/>
          <a:lstStyle/>
          <a:p>
            <a:fld id="{BEF91235-A0F8-499E-894E-07AA3DA1A0AF}" type="datetimeFigureOut">
              <a:rPr lang="ar-SA" smtClean="0"/>
              <a:pPr/>
              <a:t>05/11/1436</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66835CB0-C4F9-427F-BB4C-0625685BD70A}" type="slidenum">
              <a:rPr lang="ar-SA" smtClean="0"/>
              <a:pPr/>
              <a:t>‹#›</a:t>
            </a:fld>
            <a:endParaRPr lang="ar-SA"/>
          </a:p>
        </p:txBody>
      </p:sp>
    </p:spTree>
    <p:extLst>
      <p:ext uri="{BB962C8B-B14F-4D97-AF65-F5344CB8AC3E}">
        <p14:creationId xmlns:p14="http://schemas.microsoft.com/office/powerpoint/2010/main" xmlns="" val="216026572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lvl1pPr>
              <a:defRPr/>
            </a:lvl1p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4" name="عنصر نائب للمحتوى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5" name="عنصر نائب للنص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6" name="عنصر نائب للمحتوى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7" name="عنصر نائب للتاريخ 6"/>
          <p:cNvSpPr>
            <a:spLocks noGrp="1"/>
          </p:cNvSpPr>
          <p:nvPr>
            <p:ph type="dt" sz="half" idx="10"/>
          </p:nvPr>
        </p:nvSpPr>
        <p:spPr/>
        <p:txBody>
          <a:bodyPr/>
          <a:lstStyle/>
          <a:p>
            <a:fld id="{BEF91235-A0F8-499E-894E-07AA3DA1A0AF}" type="datetimeFigureOut">
              <a:rPr lang="ar-SA" smtClean="0"/>
              <a:pPr/>
              <a:t>05/11/1436</a:t>
            </a:fld>
            <a:endParaRPr lang="ar-SA"/>
          </a:p>
        </p:txBody>
      </p:sp>
      <p:sp>
        <p:nvSpPr>
          <p:cNvPr id="8" name="عنصر نائب للتذييل 7"/>
          <p:cNvSpPr>
            <a:spLocks noGrp="1"/>
          </p:cNvSpPr>
          <p:nvPr>
            <p:ph type="ftr" sz="quarter" idx="11"/>
          </p:nvPr>
        </p:nvSpPr>
        <p:spPr/>
        <p:txBody>
          <a:bodyPr/>
          <a:lstStyle/>
          <a:p>
            <a:endParaRPr lang="ar-SA"/>
          </a:p>
        </p:txBody>
      </p:sp>
      <p:sp>
        <p:nvSpPr>
          <p:cNvPr id="9" name="عنصر نائب لرقم الشريحة 8"/>
          <p:cNvSpPr>
            <a:spLocks noGrp="1"/>
          </p:cNvSpPr>
          <p:nvPr>
            <p:ph type="sldNum" sz="quarter" idx="12"/>
          </p:nvPr>
        </p:nvSpPr>
        <p:spPr/>
        <p:txBody>
          <a:bodyPr/>
          <a:lstStyle/>
          <a:p>
            <a:fld id="{66835CB0-C4F9-427F-BB4C-0625685BD70A}" type="slidenum">
              <a:rPr lang="ar-SA" smtClean="0"/>
              <a:pPr/>
              <a:t>‹#›</a:t>
            </a:fld>
            <a:endParaRPr lang="ar-SA"/>
          </a:p>
        </p:txBody>
      </p:sp>
    </p:spTree>
    <p:extLst>
      <p:ext uri="{BB962C8B-B14F-4D97-AF65-F5344CB8AC3E}">
        <p14:creationId xmlns:p14="http://schemas.microsoft.com/office/powerpoint/2010/main" xmlns="" val="21549832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تاريخ 2"/>
          <p:cNvSpPr>
            <a:spLocks noGrp="1"/>
          </p:cNvSpPr>
          <p:nvPr>
            <p:ph type="dt" sz="half" idx="10"/>
          </p:nvPr>
        </p:nvSpPr>
        <p:spPr/>
        <p:txBody>
          <a:bodyPr/>
          <a:lstStyle/>
          <a:p>
            <a:fld id="{BEF91235-A0F8-499E-894E-07AA3DA1A0AF}" type="datetimeFigureOut">
              <a:rPr lang="ar-SA" smtClean="0"/>
              <a:pPr/>
              <a:t>05/11/1436</a:t>
            </a:fld>
            <a:endParaRPr lang="ar-SA"/>
          </a:p>
        </p:txBody>
      </p:sp>
      <p:sp>
        <p:nvSpPr>
          <p:cNvPr id="4" name="عنصر نائب للتذييل 3"/>
          <p:cNvSpPr>
            <a:spLocks noGrp="1"/>
          </p:cNvSpPr>
          <p:nvPr>
            <p:ph type="ftr" sz="quarter" idx="11"/>
          </p:nvPr>
        </p:nvSpPr>
        <p:spPr/>
        <p:txBody>
          <a:bodyPr/>
          <a:lstStyle/>
          <a:p>
            <a:endParaRPr lang="ar-SA"/>
          </a:p>
        </p:txBody>
      </p:sp>
      <p:sp>
        <p:nvSpPr>
          <p:cNvPr id="5" name="عنصر نائب لرقم الشريحة 4"/>
          <p:cNvSpPr>
            <a:spLocks noGrp="1"/>
          </p:cNvSpPr>
          <p:nvPr>
            <p:ph type="sldNum" sz="quarter" idx="12"/>
          </p:nvPr>
        </p:nvSpPr>
        <p:spPr/>
        <p:txBody>
          <a:bodyPr/>
          <a:lstStyle/>
          <a:p>
            <a:fld id="{66835CB0-C4F9-427F-BB4C-0625685BD70A}" type="slidenum">
              <a:rPr lang="ar-SA" smtClean="0"/>
              <a:pPr/>
              <a:t>‹#›</a:t>
            </a:fld>
            <a:endParaRPr lang="ar-SA"/>
          </a:p>
        </p:txBody>
      </p:sp>
    </p:spTree>
    <p:extLst>
      <p:ext uri="{BB962C8B-B14F-4D97-AF65-F5344CB8AC3E}">
        <p14:creationId xmlns:p14="http://schemas.microsoft.com/office/powerpoint/2010/main" xmlns="" val="378564599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p:txBody>
          <a:bodyPr/>
          <a:lstStyle/>
          <a:p>
            <a:fld id="{BEF91235-A0F8-499E-894E-07AA3DA1A0AF}" type="datetimeFigureOut">
              <a:rPr lang="ar-SA" smtClean="0"/>
              <a:pPr/>
              <a:t>05/11/1436</a:t>
            </a:fld>
            <a:endParaRPr lang="ar-SA"/>
          </a:p>
        </p:txBody>
      </p:sp>
      <p:sp>
        <p:nvSpPr>
          <p:cNvPr id="3" name="عنصر نائب للتذييل 2"/>
          <p:cNvSpPr>
            <a:spLocks noGrp="1"/>
          </p:cNvSpPr>
          <p:nvPr>
            <p:ph type="ftr" sz="quarter" idx="11"/>
          </p:nvPr>
        </p:nvSpPr>
        <p:spPr/>
        <p:txBody>
          <a:bodyPr/>
          <a:lstStyle/>
          <a:p>
            <a:endParaRPr lang="ar-SA"/>
          </a:p>
        </p:txBody>
      </p:sp>
      <p:sp>
        <p:nvSpPr>
          <p:cNvPr id="4" name="عنصر نائب لرقم الشريحة 3"/>
          <p:cNvSpPr>
            <a:spLocks noGrp="1"/>
          </p:cNvSpPr>
          <p:nvPr>
            <p:ph type="sldNum" sz="quarter" idx="12"/>
          </p:nvPr>
        </p:nvSpPr>
        <p:spPr/>
        <p:txBody>
          <a:bodyPr/>
          <a:lstStyle/>
          <a:p>
            <a:fld id="{66835CB0-C4F9-427F-BB4C-0625685BD70A}" type="slidenum">
              <a:rPr lang="ar-SA" smtClean="0"/>
              <a:pPr/>
              <a:t>‹#›</a:t>
            </a:fld>
            <a:endParaRPr lang="ar-SA"/>
          </a:p>
        </p:txBody>
      </p:sp>
    </p:spTree>
    <p:extLst>
      <p:ext uri="{BB962C8B-B14F-4D97-AF65-F5344CB8AC3E}">
        <p14:creationId xmlns:p14="http://schemas.microsoft.com/office/powerpoint/2010/main" xmlns="" val="362445351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3050"/>
            <a:ext cx="3008313" cy="1162050"/>
          </a:xfrm>
        </p:spPr>
        <p:txBody>
          <a:bodyPr anchor="b"/>
          <a:lstStyle>
            <a:lvl1pPr algn="r">
              <a:defRPr sz="2000" b="1"/>
            </a:lvl1pPr>
          </a:lstStyle>
          <a:p>
            <a:r>
              <a:rPr lang="ar-SA" smtClean="0"/>
              <a:t>انقر لتحرير نمط العنوان الرئيسي</a:t>
            </a:r>
            <a:endParaRPr lang="ar-SA"/>
          </a:p>
        </p:txBody>
      </p:sp>
      <p:sp>
        <p:nvSpPr>
          <p:cNvPr id="3" name="عنصر نائب للمحتوى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نص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BEF91235-A0F8-499E-894E-07AA3DA1A0AF}" type="datetimeFigureOut">
              <a:rPr lang="ar-SA" smtClean="0"/>
              <a:pPr/>
              <a:t>05/11/1436</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66835CB0-C4F9-427F-BB4C-0625685BD70A}" type="slidenum">
              <a:rPr lang="ar-SA" smtClean="0"/>
              <a:pPr/>
              <a:t>‹#›</a:t>
            </a:fld>
            <a:endParaRPr lang="ar-SA"/>
          </a:p>
        </p:txBody>
      </p:sp>
    </p:spTree>
    <p:extLst>
      <p:ext uri="{BB962C8B-B14F-4D97-AF65-F5344CB8AC3E}">
        <p14:creationId xmlns:p14="http://schemas.microsoft.com/office/powerpoint/2010/main" xmlns="" val="25046717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1792288" y="4800600"/>
            <a:ext cx="5486400" cy="566738"/>
          </a:xfrm>
        </p:spPr>
        <p:txBody>
          <a:bodyPr anchor="b"/>
          <a:lstStyle>
            <a:lvl1pPr algn="r">
              <a:defRPr sz="2000" b="1"/>
            </a:lvl1pPr>
          </a:lstStyle>
          <a:p>
            <a:r>
              <a:rPr lang="ar-SA" smtClean="0"/>
              <a:t>انقر لتحرير نمط العنوان الرئيسي</a:t>
            </a:r>
            <a:endParaRPr lang="ar-SA"/>
          </a:p>
        </p:txBody>
      </p:sp>
      <p:sp>
        <p:nvSpPr>
          <p:cNvPr id="3" name="عنصر نائب للصورة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SA"/>
          </a:p>
        </p:txBody>
      </p:sp>
      <p:sp>
        <p:nvSpPr>
          <p:cNvPr id="4" name="عنصر نائب للنص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BEF91235-A0F8-499E-894E-07AA3DA1A0AF}" type="datetimeFigureOut">
              <a:rPr lang="ar-SA" smtClean="0"/>
              <a:pPr/>
              <a:t>05/11/1436</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66835CB0-C4F9-427F-BB4C-0625685BD70A}" type="slidenum">
              <a:rPr lang="ar-SA" smtClean="0"/>
              <a:pPr/>
              <a:t>‹#›</a:t>
            </a:fld>
            <a:endParaRPr lang="ar-SA"/>
          </a:p>
        </p:txBody>
      </p:sp>
    </p:spTree>
    <p:extLst>
      <p:ext uri="{BB962C8B-B14F-4D97-AF65-F5344CB8AC3E}">
        <p14:creationId xmlns:p14="http://schemas.microsoft.com/office/powerpoint/2010/main" xmlns="" val="353343351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tileRect/>
        </a:gradFill>
        <a:effectLst/>
      </p:bgPr>
    </p:bg>
    <p:spTree>
      <p:nvGrpSpPr>
        <p:cNvPr id="1" name=""/>
        <p:cNvGrpSpPr/>
        <p:nvPr/>
      </p:nvGrpSpPr>
      <p:grpSpPr>
        <a:xfrm>
          <a:off x="0" y="0"/>
          <a:ext cx="0" cy="0"/>
          <a:chOff x="0" y="0"/>
          <a:chExt cx="0" cy="0"/>
        </a:xfrm>
      </p:grpSpPr>
      <p:sp>
        <p:nvSpPr>
          <p:cNvPr id="2" name="عنصر نائب للعنوان 1"/>
          <p:cNvSpPr>
            <a:spLocks noGrp="1"/>
          </p:cNvSpPr>
          <p:nvPr>
            <p:ph type="title"/>
          </p:nvPr>
        </p:nvSpPr>
        <p:spPr>
          <a:xfrm>
            <a:off x="457200" y="274638"/>
            <a:ext cx="8229600" cy="1143000"/>
          </a:xfrm>
          <a:prstGeom prst="rect">
            <a:avLst/>
          </a:prstGeom>
        </p:spPr>
        <p:txBody>
          <a:bodyPr vert="horz" lIns="91440" tIns="45720" rIns="91440" bIns="45720" rtlCol="1" anchor="ctr">
            <a:normAutofit/>
          </a:body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457200" y="1600200"/>
            <a:ext cx="8229600" cy="4525963"/>
          </a:xfrm>
          <a:prstGeom prst="rect">
            <a:avLst/>
          </a:prstGeom>
        </p:spPr>
        <p:txBody>
          <a:bodyPr vert="horz" lIns="91440" tIns="45720" rIns="91440" bIns="45720" rtlCol="1">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BEF91235-A0F8-499E-894E-07AA3DA1A0AF}" type="datetimeFigureOut">
              <a:rPr lang="ar-SA" smtClean="0"/>
              <a:pPr/>
              <a:t>05/11/1436</a:t>
            </a:fld>
            <a:endParaRPr lang="ar-SA"/>
          </a:p>
        </p:txBody>
      </p:sp>
      <p:sp>
        <p:nvSpPr>
          <p:cNvPr id="5" name="عنصر نائب للتذييل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ar-SA"/>
          </a:p>
        </p:txBody>
      </p:sp>
      <p:sp>
        <p:nvSpPr>
          <p:cNvPr id="6" name="عنصر نائب لرقم الشريحة 5"/>
          <p:cNvSpPr>
            <a:spLocks noGrp="1"/>
          </p:cNvSpPr>
          <p:nvPr>
            <p:ph type="sldNum" sz="quarter" idx="4"/>
          </p:nvPr>
        </p:nvSpPr>
        <p:spPr>
          <a:xfrm>
            <a:off x="457200" y="6356350"/>
            <a:ext cx="21336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66835CB0-C4F9-427F-BB4C-0625685BD70A}" type="slidenum">
              <a:rPr lang="ar-SA" smtClean="0"/>
              <a:pPr/>
              <a:t>‹#›</a:t>
            </a:fld>
            <a:endParaRPr lang="ar-SA"/>
          </a:p>
        </p:txBody>
      </p:sp>
    </p:spTree>
    <p:extLst>
      <p:ext uri="{BB962C8B-B14F-4D97-AF65-F5344CB8AC3E}">
        <p14:creationId xmlns:p14="http://schemas.microsoft.com/office/powerpoint/2010/main" xmlns="" val="335351373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1" eaLnBrk="1" latinLnBrk="0" hangingPunct="1">
        <a:spcBef>
          <a:spcPct val="0"/>
        </a:spcBef>
        <a:buNone/>
        <a:defRPr sz="4400" kern="1200">
          <a:solidFill>
            <a:schemeClr val="tx1"/>
          </a:solidFill>
          <a:latin typeface="+mj-lt"/>
          <a:ea typeface="+mj-ea"/>
          <a:cs typeface="+mj-cs"/>
        </a:defRPr>
      </a:lvl1pPr>
    </p:titleStyle>
    <p:bodyStyle>
      <a:lvl1pPr marL="342900" indent="-342900" algn="r" defTabSz="914400" rtl="1"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1259632" y="2130425"/>
            <a:ext cx="6912768" cy="1470025"/>
          </a:xfrm>
        </p:spPr>
        <p:txBody>
          <a:bodyPr>
            <a:noAutofit/>
          </a:bodyPr>
          <a:lstStyle/>
          <a:p>
            <a:r>
              <a:rPr lang="en-US" sz="4800" b="1" dirty="0" smtClean="0">
                <a:latin typeface="Adobe Arabic" pitchFamily="18" charset="-78"/>
              </a:rPr>
              <a:t>Factors Influencing Microbial Growth In Food</a:t>
            </a:r>
            <a:endParaRPr lang="ar-SA" sz="4800" b="1" dirty="0">
              <a:latin typeface="Adobe Arabic" pitchFamily="18" charset="-78"/>
            </a:endParaRPr>
          </a:p>
        </p:txBody>
      </p:sp>
      <p:sp>
        <p:nvSpPr>
          <p:cNvPr id="3" name="عنوان فرعي 2"/>
          <p:cNvSpPr>
            <a:spLocks noGrp="1"/>
          </p:cNvSpPr>
          <p:nvPr>
            <p:ph type="subTitle" idx="1"/>
          </p:nvPr>
        </p:nvSpPr>
        <p:spPr>
          <a:xfrm>
            <a:off x="755576" y="3861048"/>
            <a:ext cx="7200800" cy="1752600"/>
          </a:xfrm>
        </p:spPr>
        <p:txBody>
          <a:bodyPr>
            <a:normAutofit/>
          </a:bodyPr>
          <a:lstStyle/>
          <a:p>
            <a:pPr rtl="0"/>
            <a:r>
              <a:rPr lang="en-US" sz="4000" dirty="0" smtClean="0">
                <a:solidFill>
                  <a:srgbClr val="C00000"/>
                </a:solidFill>
                <a:latin typeface="Adobe Arabic" pitchFamily="18" charset="-78"/>
                <a:cs typeface="Adobe Arabic" pitchFamily="18" charset="-78"/>
              </a:rPr>
              <a:t>Dr. Mohammad </a:t>
            </a:r>
            <a:r>
              <a:rPr lang="en-US" sz="4000" dirty="0" err="1" smtClean="0">
                <a:solidFill>
                  <a:srgbClr val="C00000"/>
                </a:solidFill>
                <a:latin typeface="Adobe Arabic" pitchFamily="18" charset="-78"/>
                <a:cs typeface="Adobe Arabic" pitchFamily="18" charset="-78"/>
              </a:rPr>
              <a:t>shubair</a:t>
            </a:r>
            <a:endParaRPr lang="ar-SA" sz="4000" dirty="0">
              <a:solidFill>
                <a:srgbClr val="C00000"/>
              </a:solidFill>
              <a:latin typeface="Adobe Arabic" pitchFamily="18" charset="-78"/>
              <a:cs typeface="Adobe Arabic" pitchFamily="18" charset="-78"/>
            </a:endParaRPr>
          </a:p>
        </p:txBody>
      </p:sp>
    </p:spTree>
    <p:extLst>
      <p:ext uri="{BB962C8B-B14F-4D97-AF65-F5344CB8AC3E}">
        <p14:creationId xmlns:p14="http://schemas.microsoft.com/office/powerpoint/2010/main" xmlns="" val="232210239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a:bodyPr>
          <a:lstStyle/>
          <a:p>
            <a:r>
              <a:rPr lang="en-US" sz="5400" b="1" dirty="0" smtClean="0">
                <a:solidFill>
                  <a:srgbClr val="FF0000"/>
                </a:solidFill>
                <a:latin typeface="Adobe Arabic" pitchFamily="18" charset="-78"/>
                <a:cs typeface="Adobe Arabic" pitchFamily="18" charset="-78"/>
              </a:rPr>
              <a:t>Proteins In Foods</a:t>
            </a:r>
            <a:endParaRPr lang="ar-SA" sz="5400" b="1" dirty="0">
              <a:solidFill>
                <a:srgbClr val="FF0000"/>
              </a:solidFill>
              <a:latin typeface="Adobe Arabic" pitchFamily="18" charset="-78"/>
              <a:cs typeface="Adobe Arabic" pitchFamily="18" charset="-78"/>
            </a:endParaRPr>
          </a:p>
        </p:txBody>
      </p:sp>
      <p:sp>
        <p:nvSpPr>
          <p:cNvPr id="3" name="عنصر نائب للمحتوى 2"/>
          <p:cNvSpPr>
            <a:spLocks noGrp="1"/>
          </p:cNvSpPr>
          <p:nvPr>
            <p:ph idx="1"/>
          </p:nvPr>
        </p:nvSpPr>
        <p:spPr/>
        <p:txBody>
          <a:bodyPr>
            <a:normAutofit fontScale="77500" lnSpcReduction="20000"/>
          </a:bodyPr>
          <a:lstStyle/>
          <a:p>
            <a:pPr algn="l" rtl="0">
              <a:buFont typeface="Wingdings" panose="05000000000000000000" pitchFamily="2" charset="2"/>
              <a:buChar char="§"/>
            </a:pPr>
            <a:r>
              <a:rPr lang="en-US" dirty="0" smtClean="0"/>
              <a:t>Food </a:t>
            </a:r>
            <a:r>
              <a:rPr lang="en-US" dirty="0" err="1" smtClean="0"/>
              <a:t>protienaceous</a:t>
            </a:r>
            <a:r>
              <a:rPr lang="en-US" dirty="0" smtClean="0"/>
              <a:t> compounds include simple proteins, conjugated proteins, peptides and non protein nitrogenous compounds(NPN; amino acids, urea, ammonia, creatinine).</a:t>
            </a:r>
          </a:p>
          <a:p>
            <a:pPr algn="l" rtl="0">
              <a:buFont typeface="Wingdings" panose="05000000000000000000" pitchFamily="2" charset="2"/>
              <a:buChar char="§"/>
            </a:pPr>
            <a:r>
              <a:rPr lang="en-US" dirty="0" smtClean="0"/>
              <a:t>Simple food proteins are polymers of amino acids e.g. albumins in egg, globulins in milk, </a:t>
            </a:r>
            <a:r>
              <a:rPr lang="en-US" dirty="0" err="1" smtClean="0"/>
              <a:t>glutelins</a:t>
            </a:r>
            <a:r>
              <a:rPr lang="en-US" dirty="0" smtClean="0"/>
              <a:t> (</a:t>
            </a:r>
            <a:r>
              <a:rPr lang="en-US" dirty="0" err="1" smtClean="0"/>
              <a:t>glutenin</a:t>
            </a:r>
            <a:r>
              <a:rPr lang="en-US" dirty="0" smtClean="0"/>
              <a:t> in cereal), </a:t>
            </a:r>
            <a:r>
              <a:rPr lang="en-US" dirty="0" err="1" smtClean="0"/>
              <a:t>prolamins</a:t>
            </a:r>
            <a:r>
              <a:rPr lang="en-US" dirty="0" smtClean="0"/>
              <a:t> (</a:t>
            </a:r>
            <a:r>
              <a:rPr lang="en-US" dirty="0" err="1" smtClean="0"/>
              <a:t>zein</a:t>
            </a:r>
            <a:r>
              <a:rPr lang="en-US" dirty="0" smtClean="0"/>
              <a:t> in grains), </a:t>
            </a:r>
            <a:r>
              <a:rPr lang="en-US" dirty="0" err="1" smtClean="0"/>
              <a:t>albuminoids</a:t>
            </a:r>
            <a:r>
              <a:rPr lang="en-US" dirty="0" smtClean="0"/>
              <a:t>(collagen in muscles).</a:t>
            </a:r>
          </a:p>
          <a:p>
            <a:pPr algn="l" rtl="0">
              <a:buFont typeface="Wingdings" panose="05000000000000000000" pitchFamily="2" charset="2"/>
              <a:buChar char="§"/>
            </a:pPr>
            <a:r>
              <a:rPr lang="en-US" dirty="0" smtClean="0"/>
              <a:t>Proteins differ in their solubility which </a:t>
            </a:r>
            <a:r>
              <a:rPr lang="en-US" dirty="0" err="1" smtClean="0"/>
              <a:t>determins</a:t>
            </a:r>
            <a:r>
              <a:rPr lang="en-US" dirty="0" smtClean="0"/>
              <a:t> the ability of microorganisms to utilize a specific protein. Many microorganisms can hydrolyze albumin which is soluble in water, in contrast, collagens(insoluble) are hydrolyzed by a few microorganisms.</a:t>
            </a:r>
            <a:endParaRPr lang="ar-SA" dirty="0"/>
          </a:p>
        </p:txBody>
      </p:sp>
    </p:spTree>
    <p:extLst>
      <p:ext uri="{BB962C8B-B14F-4D97-AF65-F5344CB8AC3E}">
        <p14:creationId xmlns:p14="http://schemas.microsoft.com/office/powerpoint/2010/main" xmlns="" val="154440234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457200" y="332656"/>
            <a:ext cx="8229600" cy="5793507"/>
          </a:xfrm>
        </p:spPr>
        <p:txBody>
          <a:bodyPr>
            <a:normAutofit fontScale="92500" lnSpcReduction="10000"/>
          </a:bodyPr>
          <a:lstStyle/>
          <a:p>
            <a:pPr algn="l" rtl="0">
              <a:buFont typeface="Wingdings" panose="05000000000000000000" pitchFamily="2" charset="2"/>
              <a:buChar char="§"/>
            </a:pPr>
            <a:r>
              <a:rPr lang="en-US" dirty="0" smtClean="0"/>
              <a:t>Conjugated proteins of food on hydrolysis produce metals(hemoglobin, myoglobin), carbohydrates(glycoproteins such as </a:t>
            </a:r>
            <a:r>
              <a:rPr lang="en-US" dirty="0" err="1" smtClean="0"/>
              <a:t>mucin</a:t>
            </a:r>
            <a:r>
              <a:rPr lang="en-US" dirty="0" smtClean="0"/>
              <a:t>), phosphates(</a:t>
            </a:r>
            <a:r>
              <a:rPr lang="en-US" dirty="0" err="1" smtClean="0"/>
              <a:t>phosphoprotein</a:t>
            </a:r>
            <a:r>
              <a:rPr lang="en-US" dirty="0" smtClean="0"/>
              <a:t> such as casein) and lipids(lipoprotein in liver).</a:t>
            </a:r>
          </a:p>
          <a:p>
            <a:pPr algn="l" rtl="0">
              <a:buFont typeface="Wingdings" panose="05000000000000000000" pitchFamily="2" charset="2"/>
              <a:buChar char="§"/>
            </a:pPr>
            <a:r>
              <a:rPr lang="en-US" dirty="0" smtClean="0">
                <a:solidFill>
                  <a:srgbClr val="C00000"/>
                </a:solidFill>
              </a:rPr>
              <a:t>Foods of animal origin are rich in proteins.</a:t>
            </a:r>
          </a:p>
          <a:p>
            <a:pPr algn="l" rtl="0">
              <a:buFont typeface="Wingdings" panose="05000000000000000000" pitchFamily="2" charset="2"/>
              <a:buChar char="§"/>
            </a:pPr>
            <a:r>
              <a:rPr lang="en-US" dirty="0" smtClean="0">
                <a:solidFill>
                  <a:srgbClr val="C00000"/>
                </a:solidFill>
              </a:rPr>
              <a:t>Plant foods such as nuts and legumes are also rich in proteins.</a:t>
            </a:r>
          </a:p>
          <a:p>
            <a:pPr algn="l" rtl="0">
              <a:buFont typeface="Wingdings" panose="05000000000000000000" pitchFamily="2" charset="2"/>
              <a:buChar char="§"/>
            </a:pPr>
            <a:r>
              <a:rPr lang="en-US" dirty="0" smtClean="0"/>
              <a:t>Microorganisms differ greatly in their ability to metabolize food proteins. Most microorganisms transport amino acids and small peptides in the cells(they are hydrolyzed to amino acids inside the cells e.g. </a:t>
            </a:r>
            <a:r>
              <a:rPr lang="en-US" dirty="0" err="1" smtClean="0"/>
              <a:t>Lactococcus</a:t>
            </a:r>
            <a:r>
              <a:rPr lang="en-US" dirty="0" smtClean="0"/>
              <a:t> spp.).</a:t>
            </a:r>
            <a:endParaRPr lang="ar-SA" dirty="0"/>
          </a:p>
        </p:txBody>
      </p:sp>
    </p:spTree>
    <p:extLst>
      <p:ext uri="{BB962C8B-B14F-4D97-AF65-F5344CB8AC3E}">
        <p14:creationId xmlns:p14="http://schemas.microsoft.com/office/powerpoint/2010/main" xmlns="" val="322142809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457200" y="332656"/>
            <a:ext cx="8229600" cy="5793507"/>
          </a:xfrm>
        </p:spPr>
        <p:txBody>
          <a:bodyPr>
            <a:normAutofit/>
          </a:bodyPr>
          <a:lstStyle/>
          <a:p>
            <a:pPr algn="l" rtl="0">
              <a:buFont typeface="Wingdings" panose="05000000000000000000" pitchFamily="2" charset="2"/>
              <a:buChar char="v"/>
            </a:pPr>
            <a:r>
              <a:rPr lang="en-US" dirty="0" smtClean="0"/>
              <a:t> Microorganisms produce extracellular proteinases and peptidases to hydrolyze large proteins and peptides to small peptides and amino acids before transport.</a:t>
            </a:r>
          </a:p>
          <a:p>
            <a:pPr algn="l" rtl="0">
              <a:buFont typeface="Wingdings" panose="05000000000000000000" pitchFamily="2" charset="2"/>
              <a:buChar char="v"/>
            </a:pPr>
            <a:r>
              <a:rPr lang="en-US" dirty="0" smtClean="0"/>
              <a:t> Hydrolysis of food proteins can be undesirable e.g. texture loss in meat or desirable e.g. flavor in cheese.</a:t>
            </a:r>
          </a:p>
          <a:p>
            <a:pPr algn="l" rtl="0">
              <a:buFont typeface="Wingdings" panose="05000000000000000000" pitchFamily="2" charset="2"/>
              <a:buChar char="v"/>
            </a:pPr>
            <a:r>
              <a:rPr lang="en-US" dirty="0" smtClean="0"/>
              <a:t> Amino acids inside microbial cells are metabolized via different pathways to synthesize cellular components, produce energy, and various by- products.</a:t>
            </a:r>
            <a:endParaRPr lang="ar-SA" dirty="0"/>
          </a:p>
        </p:txBody>
      </p:sp>
    </p:spTree>
    <p:extLst>
      <p:ext uri="{BB962C8B-B14F-4D97-AF65-F5344CB8AC3E}">
        <p14:creationId xmlns:p14="http://schemas.microsoft.com/office/powerpoint/2010/main" xmlns="" val="271787246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457200" y="404664"/>
            <a:ext cx="8229600" cy="5721499"/>
          </a:xfrm>
        </p:spPr>
        <p:txBody>
          <a:bodyPr>
            <a:normAutofit fontScale="92500"/>
          </a:bodyPr>
          <a:lstStyle/>
          <a:p>
            <a:pPr algn="l" rtl="0">
              <a:buFont typeface="Wingdings" panose="05000000000000000000" pitchFamily="2" charset="2"/>
              <a:buChar char="v"/>
            </a:pPr>
            <a:r>
              <a:rPr lang="en-US" dirty="0" smtClean="0"/>
              <a:t> </a:t>
            </a:r>
            <a:r>
              <a:rPr lang="en-US" dirty="0" smtClean="0">
                <a:solidFill>
                  <a:srgbClr val="C00000"/>
                </a:solidFill>
              </a:rPr>
              <a:t>Many of these by- products can be undesirable;</a:t>
            </a:r>
          </a:p>
          <a:p>
            <a:pPr marL="0" indent="0" algn="l" rtl="0">
              <a:buNone/>
            </a:pPr>
            <a:r>
              <a:rPr lang="en-US" dirty="0" smtClean="0">
                <a:solidFill>
                  <a:srgbClr val="C00000"/>
                </a:solidFill>
              </a:rPr>
              <a:t>     NH3, H2S which cause spoilage of food and</a:t>
            </a:r>
          </a:p>
          <a:p>
            <a:pPr marL="0" indent="0" algn="l" rtl="0">
              <a:buNone/>
            </a:pPr>
            <a:r>
              <a:rPr lang="en-US" dirty="0">
                <a:solidFill>
                  <a:srgbClr val="C00000"/>
                </a:solidFill>
              </a:rPr>
              <a:t> </a:t>
            </a:r>
            <a:r>
              <a:rPr lang="en-US" dirty="0" smtClean="0">
                <a:solidFill>
                  <a:srgbClr val="C00000"/>
                </a:solidFill>
              </a:rPr>
              <a:t>    toxins and biological amines which cause health</a:t>
            </a:r>
          </a:p>
          <a:p>
            <a:pPr marL="0" indent="0" algn="l" rtl="0">
              <a:buNone/>
            </a:pPr>
            <a:r>
              <a:rPr lang="en-US" dirty="0">
                <a:solidFill>
                  <a:srgbClr val="C00000"/>
                </a:solidFill>
              </a:rPr>
              <a:t> </a:t>
            </a:r>
            <a:r>
              <a:rPr lang="en-US" dirty="0" smtClean="0">
                <a:solidFill>
                  <a:srgbClr val="C00000"/>
                </a:solidFill>
              </a:rPr>
              <a:t>    Hazards, other by-products are desirable (some</a:t>
            </a:r>
          </a:p>
          <a:p>
            <a:pPr marL="0" indent="0" algn="l" rtl="0">
              <a:buNone/>
            </a:pPr>
            <a:r>
              <a:rPr lang="en-US" dirty="0">
                <a:solidFill>
                  <a:srgbClr val="C00000"/>
                </a:solidFill>
              </a:rPr>
              <a:t> </a:t>
            </a:r>
            <a:r>
              <a:rPr lang="en-US" dirty="0" smtClean="0">
                <a:solidFill>
                  <a:srgbClr val="C00000"/>
                </a:solidFill>
              </a:rPr>
              <a:t>   sulfur compounds give cheddar cheese flavor).</a:t>
            </a:r>
          </a:p>
          <a:p>
            <a:pPr algn="l" rtl="0">
              <a:buFont typeface="Wingdings" panose="05000000000000000000" pitchFamily="2" charset="2"/>
              <a:buChar char="v"/>
            </a:pPr>
            <a:r>
              <a:rPr lang="en-US" dirty="0" smtClean="0"/>
              <a:t> Production of specific metabolic products is used for laboratory identification of microorganisms in food e.g. E. coli produces </a:t>
            </a:r>
            <a:r>
              <a:rPr lang="en-US" dirty="0" err="1" smtClean="0"/>
              <a:t>indole</a:t>
            </a:r>
            <a:r>
              <a:rPr lang="en-US" dirty="0" smtClean="0"/>
              <a:t> from tryptophan which is used to differentiate this species from non-</a:t>
            </a:r>
            <a:r>
              <a:rPr lang="en-US" dirty="0" err="1" smtClean="0"/>
              <a:t>indole</a:t>
            </a:r>
            <a:r>
              <a:rPr lang="en-US" dirty="0" smtClean="0"/>
              <a:t> producing related species e. g. </a:t>
            </a:r>
            <a:r>
              <a:rPr lang="en-US" dirty="0" err="1" smtClean="0"/>
              <a:t>Enterobacter</a:t>
            </a:r>
            <a:r>
              <a:rPr lang="en-US" dirty="0" smtClean="0"/>
              <a:t> Spp.</a:t>
            </a:r>
            <a:endParaRPr lang="ar-SA" dirty="0"/>
          </a:p>
        </p:txBody>
      </p:sp>
    </p:spTree>
    <p:extLst>
      <p:ext uri="{BB962C8B-B14F-4D97-AF65-F5344CB8AC3E}">
        <p14:creationId xmlns:p14="http://schemas.microsoft.com/office/powerpoint/2010/main" xmlns="" val="370354342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a:bodyPr>
          <a:lstStyle/>
          <a:p>
            <a:r>
              <a:rPr lang="en-US" sz="5400" b="1" dirty="0" smtClean="0">
                <a:solidFill>
                  <a:srgbClr val="FF0000"/>
                </a:solidFill>
                <a:latin typeface="Adobe Arabic" pitchFamily="18" charset="-78"/>
                <a:cs typeface="Adobe Arabic" pitchFamily="18" charset="-78"/>
              </a:rPr>
              <a:t>Lipids In Foods</a:t>
            </a:r>
            <a:endParaRPr lang="ar-SA" sz="5400" b="1" dirty="0">
              <a:solidFill>
                <a:srgbClr val="FF0000"/>
              </a:solidFill>
              <a:latin typeface="Adobe Arabic" pitchFamily="18" charset="-78"/>
              <a:cs typeface="Adobe Arabic" pitchFamily="18" charset="-78"/>
            </a:endParaRPr>
          </a:p>
        </p:txBody>
      </p:sp>
      <p:sp>
        <p:nvSpPr>
          <p:cNvPr id="3" name="عنصر نائب للمحتوى 2"/>
          <p:cNvSpPr>
            <a:spLocks noGrp="1"/>
          </p:cNvSpPr>
          <p:nvPr>
            <p:ph idx="1"/>
          </p:nvPr>
        </p:nvSpPr>
        <p:spPr/>
        <p:txBody>
          <a:bodyPr>
            <a:normAutofit lnSpcReduction="10000"/>
          </a:bodyPr>
          <a:lstStyle/>
          <a:p>
            <a:pPr algn="l" rtl="0">
              <a:buFont typeface="Wingdings" panose="05000000000000000000" pitchFamily="2" charset="2"/>
              <a:buChar char="v"/>
            </a:pPr>
            <a:r>
              <a:rPr lang="en-US" dirty="0" smtClean="0"/>
              <a:t> They include free fatty acids, glycerides,</a:t>
            </a:r>
          </a:p>
          <a:p>
            <a:pPr marL="0" indent="0" algn="l" rtl="0">
              <a:buNone/>
            </a:pPr>
            <a:r>
              <a:rPr lang="en-US" dirty="0" smtClean="0"/>
              <a:t>     phospholipids, waxes and sterols.</a:t>
            </a:r>
          </a:p>
          <a:p>
            <a:pPr algn="l" rtl="0">
              <a:buFont typeface="Wingdings" panose="05000000000000000000" pitchFamily="2" charset="2"/>
              <a:buChar char="v"/>
            </a:pPr>
            <a:r>
              <a:rPr lang="en-US" dirty="0" smtClean="0"/>
              <a:t> </a:t>
            </a:r>
            <a:r>
              <a:rPr lang="en-US" dirty="0" smtClean="0">
                <a:solidFill>
                  <a:srgbClr val="C00000"/>
                </a:solidFill>
              </a:rPr>
              <a:t>Lipids are relatively higher in foods of animal origin than in foods of plant origin.</a:t>
            </a:r>
          </a:p>
          <a:p>
            <a:pPr algn="l" rtl="0">
              <a:buFont typeface="Wingdings" panose="05000000000000000000" pitchFamily="2" charset="2"/>
              <a:buChar char="v"/>
            </a:pPr>
            <a:r>
              <a:rPr lang="en-US" dirty="0" smtClean="0"/>
              <a:t> </a:t>
            </a:r>
            <a:r>
              <a:rPr lang="en-US" dirty="0" smtClean="0">
                <a:solidFill>
                  <a:srgbClr val="C00000"/>
                </a:solidFill>
              </a:rPr>
              <a:t>Nuts, oil seeds, coconuts, olives have high amounts of lipids.</a:t>
            </a:r>
          </a:p>
          <a:p>
            <a:pPr algn="l" rtl="0">
              <a:buFont typeface="Wingdings" panose="05000000000000000000" pitchFamily="2" charset="2"/>
              <a:buChar char="v"/>
            </a:pPr>
            <a:r>
              <a:rPr lang="en-US" dirty="0" smtClean="0"/>
              <a:t> Cholesterols are present in foods of animal origin or foods containing ingredients from animal sources.</a:t>
            </a:r>
            <a:endParaRPr lang="ar-SA" dirty="0"/>
          </a:p>
        </p:txBody>
      </p:sp>
    </p:spTree>
    <p:extLst>
      <p:ext uri="{BB962C8B-B14F-4D97-AF65-F5344CB8AC3E}">
        <p14:creationId xmlns:p14="http://schemas.microsoft.com/office/powerpoint/2010/main" xmlns="" val="251514764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457200" y="404664"/>
            <a:ext cx="8229600" cy="5721499"/>
          </a:xfrm>
        </p:spPr>
        <p:txBody>
          <a:bodyPr>
            <a:normAutofit fontScale="92500" lnSpcReduction="10000"/>
          </a:bodyPr>
          <a:lstStyle/>
          <a:p>
            <a:pPr algn="l" rtl="0">
              <a:buFont typeface="Wingdings" panose="05000000000000000000" pitchFamily="2" charset="2"/>
              <a:buChar char="v"/>
            </a:pPr>
            <a:r>
              <a:rPr lang="en-US" dirty="0" smtClean="0"/>
              <a:t> Many microorganisms can produce extracellular lipases which can hydrolyze glycerides to fatty acids and glycerol.</a:t>
            </a:r>
          </a:p>
          <a:p>
            <a:pPr algn="l" rtl="0">
              <a:buFont typeface="Wingdings" panose="05000000000000000000" pitchFamily="2" charset="2"/>
              <a:buChar char="v"/>
            </a:pPr>
            <a:r>
              <a:rPr lang="en-US" dirty="0" smtClean="0"/>
              <a:t> Fatty acids can be transported in cells and used for energy, glycerol can be metabolized separately.</a:t>
            </a:r>
          </a:p>
          <a:p>
            <a:pPr algn="l" rtl="0">
              <a:buFont typeface="Wingdings" panose="05000000000000000000" pitchFamily="2" charset="2"/>
              <a:buChar char="v"/>
            </a:pPr>
            <a:r>
              <a:rPr lang="en-US" dirty="0" smtClean="0"/>
              <a:t> Some microorganisms produce extracellular lipid oxidases, which can oxidize unsaturated fatty acids to produce different aldehydes and ketones(molds are more capable of producing such enzymes).</a:t>
            </a:r>
          </a:p>
          <a:p>
            <a:pPr algn="l" rtl="0">
              <a:buFont typeface="Wingdings" panose="05000000000000000000" pitchFamily="2" charset="2"/>
              <a:buChar char="§"/>
            </a:pPr>
            <a:r>
              <a:rPr lang="en-US" dirty="0" smtClean="0">
                <a:solidFill>
                  <a:srgbClr val="C00000"/>
                </a:solidFill>
              </a:rPr>
              <a:t>Pseudomonas, </a:t>
            </a:r>
            <a:r>
              <a:rPr lang="en-US" dirty="0" err="1" smtClean="0">
                <a:solidFill>
                  <a:srgbClr val="C00000"/>
                </a:solidFill>
              </a:rPr>
              <a:t>Achromobacter</a:t>
            </a:r>
            <a:r>
              <a:rPr lang="en-US" dirty="0" smtClean="0">
                <a:solidFill>
                  <a:srgbClr val="C00000"/>
                </a:solidFill>
              </a:rPr>
              <a:t> and </a:t>
            </a:r>
            <a:r>
              <a:rPr lang="en-US" dirty="0" err="1" smtClean="0">
                <a:solidFill>
                  <a:srgbClr val="C00000"/>
                </a:solidFill>
              </a:rPr>
              <a:t>Alcaligenes</a:t>
            </a:r>
            <a:r>
              <a:rPr lang="en-US" dirty="0" smtClean="0">
                <a:solidFill>
                  <a:srgbClr val="C00000"/>
                </a:solidFill>
              </a:rPr>
              <a:t> can produce these enzymes.</a:t>
            </a:r>
            <a:endParaRPr lang="ar-SA" dirty="0">
              <a:solidFill>
                <a:srgbClr val="C00000"/>
              </a:solidFill>
            </a:endParaRPr>
          </a:p>
        </p:txBody>
      </p:sp>
    </p:spTree>
    <p:extLst>
      <p:ext uri="{BB962C8B-B14F-4D97-AF65-F5344CB8AC3E}">
        <p14:creationId xmlns:p14="http://schemas.microsoft.com/office/powerpoint/2010/main" xmlns="" val="100939231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457200" y="332656"/>
            <a:ext cx="8229600" cy="5793507"/>
          </a:xfrm>
        </p:spPr>
        <p:txBody>
          <a:bodyPr>
            <a:normAutofit/>
          </a:bodyPr>
          <a:lstStyle/>
          <a:p>
            <a:pPr algn="l" rtl="0">
              <a:buFont typeface="Wingdings" panose="05000000000000000000" pitchFamily="2" charset="2"/>
              <a:buChar char="v"/>
            </a:pPr>
            <a:r>
              <a:rPr lang="en-US" dirty="0" smtClean="0"/>
              <a:t> In many foods, the action of these enzymes is associated with spoilage(such as rancidity), whereas in other foods the enzymes give desirable flavor(mold-ripened cheese).</a:t>
            </a:r>
          </a:p>
          <a:p>
            <a:pPr algn="l" rtl="0">
              <a:buFont typeface="Wingdings" panose="05000000000000000000" pitchFamily="2" charset="2"/>
              <a:buChar char="v"/>
            </a:pPr>
            <a:r>
              <a:rPr lang="en-US" dirty="0" smtClean="0"/>
              <a:t> Some intestinal microorganisms can metabolize cholesterol </a:t>
            </a:r>
            <a:r>
              <a:rPr lang="en-US" dirty="0" err="1" smtClean="0"/>
              <a:t>e.g.Lactobacillus</a:t>
            </a:r>
            <a:r>
              <a:rPr lang="en-US" dirty="0" smtClean="0"/>
              <a:t> acidophilus.</a:t>
            </a:r>
          </a:p>
          <a:p>
            <a:pPr algn="l" rtl="0">
              <a:buFont typeface="Wingdings" panose="05000000000000000000" pitchFamily="2" charset="2"/>
              <a:buChar char="v"/>
            </a:pPr>
            <a:r>
              <a:rPr lang="en-US" dirty="0" smtClean="0"/>
              <a:t> Identification of many microorganisms is based on the different short chain fatty acids they produce. </a:t>
            </a:r>
            <a:endParaRPr lang="ar-SA" dirty="0"/>
          </a:p>
        </p:txBody>
      </p:sp>
    </p:spTree>
    <p:extLst>
      <p:ext uri="{BB962C8B-B14F-4D97-AF65-F5344CB8AC3E}">
        <p14:creationId xmlns:p14="http://schemas.microsoft.com/office/powerpoint/2010/main" xmlns="" val="1534619200"/>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a:bodyPr>
          <a:lstStyle/>
          <a:p>
            <a:r>
              <a:rPr lang="en-US" sz="5400" b="1" dirty="0" smtClean="0">
                <a:solidFill>
                  <a:srgbClr val="FF0000"/>
                </a:solidFill>
                <a:latin typeface="Adobe Arabic" pitchFamily="18" charset="-78"/>
                <a:cs typeface="Adobe Arabic" pitchFamily="18" charset="-78"/>
              </a:rPr>
              <a:t>Minerals And Vitamins In Foods</a:t>
            </a:r>
            <a:endParaRPr lang="ar-SA" sz="5400" b="1" dirty="0">
              <a:solidFill>
                <a:srgbClr val="FF0000"/>
              </a:solidFill>
              <a:latin typeface="Adobe Arabic" pitchFamily="18" charset="-78"/>
              <a:cs typeface="Adobe Arabic" pitchFamily="18" charset="-78"/>
            </a:endParaRPr>
          </a:p>
        </p:txBody>
      </p:sp>
      <p:sp>
        <p:nvSpPr>
          <p:cNvPr id="3" name="عنصر نائب للمحتوى 2"/>
          <p:cNvSpPr>
            <a:spLocks noGrp="1"/>
          </p:cNvSpPr>
          <p:nvPr>
            <p:ph idx="1"/>
          </p:nvPr>
        </p:nvSpPr>
        <p:spPr/>
        <p:txBody>
          <a:bodyPr/>
          <a:lstStyle/>
          <a:p>
            <a:pPr algn="l" rtl="0">
              <a:buFont typeface="Wingdings" panose="05000000000000000000" pitchFamily="2" charset="2"/>
              <a:buChar char="v"/>
            </a:pPr>
            <a:r>
              <a:rPr lang="en-US" dirty="0" smtClean="0"/>
              <a:t> Microorganisms need several elements in small amounts such as P, Ca, Mg, Fe, S, </a:t>
            </a:r>
            <a:r>
              <a:rPr lang="en-US" dirty="0" err="1" smtClean="0"/>
              <a:t>Mn</a:t>
            </a:r>
            <a:r>
              <a:rPr lang="en-US" dirty="0" smtClean="0"/>
              <a:t>, K.</a:t>
            </a:r>
          </a:p>
          <a:p>
            <a:pPr algn="l" rtl="0">
              <a:buFont typeface="Wingdings" panose="05000000000000000000" pitchFamily="2" charset="2"/>
              <a:buChar char="v"/>
            </a:pPr>
            <a:r>
              <a:rPr lang="en-US" dirty="0" smtClean="0"/>
              <a:t> Many organisms can synthesize B vitamins.</a:t>
            </a:r>
          </a:p>
          <a:p>
            <a:pPr algn="l" rtl="0">
              <a:buFont typeface="Wingdings" panose="05000000000000000000" pitchFamily="2" charset="2"/>
              <a:buChar char="v"/>
            </a:pPr>
            <a:r>
              <a:rPr lang="en-US" dirty="0" smtClean="0"/>
              <a:t> Different foods contain most B vitamins.</a:t>
            </a:r>
          </a:p>
          <a:p>
            <a:pPr algn="l" rtl="0">
              <a:buFont typeface="Wingdings" panose="05000000000000000000" pitchFamily="2" charset="2"/>
              <a:buChar char="v"/>
            </a:pPr>
            <a:r>
              <a:rPr lang="en-US" dirty="0" smtClean="0"/>
              <a:t> Many vitamins are used by microorganisms in different biochemical reactions as coenzymes. </a:t>
            </a:r>
            <a:endParaRPr lang="ar-SA" dirty="0"/>
          </a:p>
        </p:txBody>
      </p:sp>
    </p:spTree>
    <p:extLst>
      <p:ext uri="{BB962C8B-B14F-4D97-AF65-F5344CB8AC3E}">
        <p14:creationId xmlns:p14="http://schemas.microsoft.com/office/powerpoint/2010/main" xmlns="" val="3209593403"/>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a:bodyPr>
          <a:lstStyle/>
          <a:p>
            <a:r>
              <a:rPr lang="en-US" sz="6600" b="1" dirty="0" smtClean="0">
                <a:solidFill>
                  <a:srgbClr val="FF0000"/>
                </a:solidFill>
                <a:latin typeface="Adobe Arabic" pitchFamily="18" charset="-78"/>
                <a:cs typeface="Adobe Arabic" pitchFamily="18" charset="-78"/>
              </a:rPr>
              <a:t>Water Activity </a:t>
            </a:r>
            <a:endParaRPr lang="ar-SA" sz="6600" b="1" dirty="0">
              <a:solidFill>
                <a:srgbClr val="FF0000"/>
              </a:solidFill>
              <a:latin typeface="Adobe Arabic" pitchFamily="18" charset="-78"/>
              <a:cs typeface="Adobe Arabic" pitchFamily="18" charset="-78"/>
            </a:endParaRPr>
          </a:p>
        </p:txBody>
      </p:sp>
      <p:sp>
        <p:nvSpPr>
          <p:cNvPr id="3" name="عنصر نائب للمحتوى 2"/>
          <p:cNvSpPr>
            <a:spLocks noGrp="1"/>
          </p:cNvSpPr>
          <p:nvPr>
            <p:ph idx="1"/>
          </p:nvPr>
        </p:nvSpPr>
        <p:spPr/>
        <p:txBody>
          <a:bodyPr>
            <a:normAutofit fontScale="92500"/>
          </a:bodyPr>
          <a:lstStyle/>
          <a:p>
            <a:pPr algn="l" rtl="0">
              <a:buFont typeface="Wingdings" panose="05000000000000000000" pitchFamily="2" charset="2"/>
              <a:buChar char="v"/>
            </a:pPr>
            <a:r>
              <a:rPr lang="en-US" dirty="0" smtClean="0"/>
              <a:t> Water activity(Aw) is a measure of the availability of water for biological functions and relates to water present in food in free form. </a:t>
            </a:r>
          </a:p>
          <a:p>
            <a:pPr algn="l" rtl="0">
              <a:buFont typeface="Wingdings" panose="05000000000000000000" pitchFamily="2" charset="2"/>
              <a:buChar char="v"/>
            </a:pPr>
            <a:r>
              <a:rPr lang="en-US" dirty="0" smtClean="0"/>
              <a:t> In a food system, total water or moisture is present in free and bound forms.                  </a:t>
            </a:r>
          </a:p>
          <a:p>
            <a:pPr algn="l" rtl="0">
              <a:buFont typeface="Wingdings" panose="05000000000000000000" pitchFamily="2" charset="2"/>
              <a:buChar char="v"/>
            </a:pPr>
            <a:r>
              <a:rPr lang="en-US" dirty="0" smtClean="0"/>
              <a:t> Bound water is the fraction used to hydrate hydrophilic molecules and to dissolve solutes and is not available for biological functions, thus it does not contribute to Aw.</a:t>
            </a:r>
            <a:endParaRPr lang="ar-SA" dirty="0"/>
          </a:p>
        </p:txBody>
      </p:sp>
    </p:spTree>
    <p:extLst>
      <p:ext uri="{BB962C8B-B14F-4D97-AF65-F5344CB8AC3E}">
        <p14:creationId xmlns:p14="http://schemas.microsoft.com/office/powerpoint/2010/main" xmlns="" val="4267922655"/>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457200" y="404664"/>
            <a:ext cx="8229600" cy="5721499"/>
          </a:xfrm>
        </p:spPr>
        <p:txBody>
          <a:bodyPr>
            <a:normAutofit fontScale="92500" lnSpcReduction="20000"/>
          </a:bodyPr>
          <a:lstStyle/>
          <a:p>
            <a:pPr algn="l" rtl="0"/>
            <a:r>
              <a:rPr lang="en-US" dirty="0" smtClean="0"/>
              <a:t>The free water in food is necessary for microbial growth. </a:t>
            </a:r>
          </a:p>
          <a:p>
            <a:pPr algn="l" rtl="0"/>
            <a:r>
              <a:rPr lang="en-US" dirty="0" smtClean="0"/>
              <a:t>It is necessary to transport nutrients and remove waste materials.</a:t>
            </a:r>
          </a:p>
          <a:p>
            <a:pPr algn="l" rtl="0"/>
            <a:r>
              <a:rPr lang="en-US" dirty="0" smtClean="0"/>
              <a:t>It carries out enzymatic reactions.             </a:t>
            </a:r>
          </a:p>
          <a:p>
            <a:pPr algn="l" rtl="0"/>
            <a:r>
              <a:rPr lang="en-US" dirty="0" smtClean="0"/>
              <a:t>It participates in the synthesis of cellular materials.</a:t>
            </a:r>
          </a:p>
          <a:p>
            <a:pPr algn="l" rtl="0"/>
            <a:r>
              <a:rPr lang="en-US" dirty="0" smtClean="0"/>
              <a:t>It plays in other biochemical reactions such as hydrolysis of a polymer to a monomer(e.g. proteins to amino acids).</a:t>
            </a:r>
          </a:p>
          <a:p>
            <a:pPr algn="l" rtl="0"/>
            <a:r>
              <a:rPr lang="en-US" dirty="0" smtClean="0"/>
              <a:t>Each microbial species or a group has an optimum , maximum and minimum Aw level for growth.</a:t>
            </a:r>
            <a:endParaRPr lang="ar-SA" dirty="0"/>
          </a:p>
        </p:txBody>
      </p:sp>
    </p:spTree>
    <p:extLst>
      <p:ext uri="{BB962C8B-B14F-4D97-AF65-F5344CB8AC3E}">
        <p14:creationId xmlns:p14="http://schemas.microsoft.com/office/powerpoint/2010/main" xmlns="" val="329975002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457200" y="548680"/>
            <a:ext cx="8363272" cy="5577483"/>
          </a:xfrm>
        </p:spPr>
        <p:txBody>
          <a:bodyPr>
            <a:normAutofit fontScale="92500" lnSpcReduction="10000"/>
          </a:bodyPr>
          <a:lstStyle/>
          <a:p>
            <a:pPr algn="l" rtl="0">
              <a:buFont typeface="Wingdings" panose="05000000000000000000" pitchFamily="2" charset="2"/>
              <a:buChar char="v"/>
            </a:pPr>
            <a:r>
              <a:rPr lang="en-US" dirty="0" smtClean="0"/>
              <a:t>The ability of microorganisms (except viruses) to grow or multiply in a food is determined by the food environment as well as the environment in which the food is stored ( intrinsic and extrinsic environment of food respectively). Both factors are interrelated.</a:t>
            </a:r>
          </a:p>
          <a:p>
            <a:pPr algn="l" rtl="0">
              <a:buFont typeface="Wingdings" panose="05000000000000000000" pitchFamily="2" charset="2"/>
              <a:buChar char="v"/>
            </a:pPr>
            <a:r>
              <a:rPr lang="en-US" b="1" dirty="0" smtClean="0">
                <a:solidFill>
                  <a:srgbClr val="FF0000"/>
                </a:solidFill>
              </a:rPr>
              <a:t> Intrinsic Factors or Food Environment       </a:t>
            </a:r>
          </a:p>
          <a:p>
            <a:pPr algn="l" rtl="0"/>
            <a:r>
              <a:rPr lang="en-US" dirty="0" smtClean="0">
                <a:solidFill>
                  <a:srgbClr val="FF0000"/>
                </a:solidFill>
              </a:rPr>
              <a:t> Nutrients and Growth                                                  </a:t>
            </a:r>
          </a:p>
          <a:p>
            <a:pPr marL="0" indent="0" algn="l" rtl="0">
              <a:buNone/>
            </a:pPr>
            <a:r>
              <a:rPr lang="en-US" dirty="0" smtClean="0"/>
              <a:t>     There are five major nutrient groups</a:t>
            </a:r>
          </a:p>
          <a:p>
            <a:pPr marL="0" indent="0" algn="l" rtl="0">
              <a:buNone/>
            </a:pPr>
            <a:r>
              <a:rPr lang="en-US" dirty="0"/>
              <a:t> </a:t>
            </a:r>
            <a:r>
              <a:rPr lang="en-US" dirty="0" smtClean="0"/>
              <a:t>    necessary for microbial growth; carbohydrates,</a:t>
            </a:r>
          </a:p>
          <a:p>
            <a:pPr marL="0" indent="0" algn="l" rtl="0">
              <a:buNone/>
            </a:pPr>
            <a:r>
              <a:rPr lang="en-US" dirty="0"/>
              <a:t> </a:t>
            </a:r>
            <a:r>
              <a:rPr lang="en-US" dirty="0" smtClean="0"/>
              <a:t>    proteins, lipids, minerals, vitamins      </a:t>
            </a:r>
            <a:endParaRPr lang="ar-SA" dirty="0"/>
          </a:p>
        </p:txBody>
      </p:sp>
    </p:spTree>
    <p:extLst>
      <p:ext uri="{BB962C8B-B14F-4D97-AF65-F5344CB8AC3E}">
        <p14:creationId xmlns:p14="http://schemas.microsoft.com/office/powerpoint/2010/main" xmlns="" val="1626300294"/>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a:bodyPr>
          <a:lstStyle/>
          <a:p>
            <a:r>
              <a:rPr lang="en-US" sz="6000" b="1" dirty="0" smtClean="0">
                <a:solidFill>
                  <a:srgbClr val="FF0000"/>
                </a:solidFill>
                <a:latin typeface="Adobe Arabic" pitchFamily="18" charset="-78"/>
                <a:cs typeface="Adobe Arabic" pitchFamily="18" charset="-78"/>
              </a:rPr>
              <a:t>pH And Growth</a:t>
            </a:r>
            <a:endParaRPr lang="ar-SA" sz="6000" b="1" dirty="0">
              <a:solidFill>
                <a:srgbClr val="FF0000"/>
              </a:solidFill>
              <a:latin typeface="Adobe Arabic" pitchFamily="18" charset="-78"/>
              <a:cs typeface="Adobe Arabic" pitchFamily="18" charset="-78"/>
            </a:endParaRPr>
          </a:p>
        </p:txBody>
      </p:sp>
      <p:sp>
        <p:nvSpPr>
          <p:cNvPr id="3" name="عنصر نائب للمحتوى 2"/>
          <p:cNvSpPr>
            <a:spLocks noGrp="1"/>
          </p:cNvSpPr>
          <p:nvPr>
            <p:ph idx="1"/>
          </p:nvPr>
        </p:nvSpPr>
        <p:spPr/>
        <p:txBody>
          <a:bodyPr/>
          <a:lstStyle/>
          <a:p>
            <a:pPr algn="l" rtl="0">
              <a:buFont typeface="Wingdings" panose="05000000000000000000" pitchFamily="2" charset="2"/>
              <a:buChar char="ü"/>
            </a:pPr>
            <a:r>
              <a:rPr lang="en-US" dirty="0" smtClean="0"/>
              <a:t> On the basis of pH foods can be grouped into:</a:t>
            </a:r>
          </a:p>
          <a:p>
            <a:pPr algn="l" rtl="0"/>
            <a:r>
              <a:rPr lang="en-US" dirty="0" smtClean="0"/>
              <a:t>     High acid foods(pH&lt;4.6).</a:t>
            </a:r>
          </a:p>
          <a:p>
            <a:pPr algn="l" rtl="0"/>
            <a:r>
              <a:rPr lang="en-US" dirty="0" smtClean="0"/>
              <a:t> Low acid foods(pH4.6 or above).</a:t>
            </a:r>
          </a:p>
          <a:p>
            <a:pPr algn="l" rtl="0">
              <a:buFont typeface="Wingdings" panose="05000000000000000000" pitchFamily="2" charset="2"/>
              <a:buChar char="ü"/>
            </a:pPr>
            <a:r>
              <a:rPr lang="en-US" dirty="0" smtClean="0"/>
              <a:t> Most fruits, fruit juices, fermented foods, salad dressings are high acid foods.</a:t>
            </a:r>
          </a:p>
          <a:p>
            <a:pPr algn="l" rtl="0">
              <a:buFont typeface="Wingdings" panose="05000000000000000000" pitchFamily="2" charset="2"/>
              <a:buChar char="ü"/>
            </a:pPr>
            <a:r>
              <a:rPr lang="en-US" dirty="0" smtClean="0"/>
              <a:t> Most vegetables, meat, fish, milk are low acid (high pH) foods.</a:t>
            </a:r>
          </a:p>
          <a:p>
            <a:pPr algn="l" rtl="0">
              <a:buFont typeface="Wingdings" panose="05000000000000000000" pitchFamily="2" charset="2"/>
              <a:buChar char="ü"/>
            </a:pPr>
            <a:r>
              <a:rPr lang="en-US" dirty="0" smtClean="0"/>
              <a:t> Tomato is a high acid vegetable(pH 4.1-4.4).</a:t>
            </a:r>
            <a:endParaRPr lang="ar-SA" dirty="0"/>
          </a:p>
        </p:txBody>
      </p:sp>
    </p:spTree>
    <p:extLst>
      <p:ext uri="{BB962C8B-B14F-4D97-AF65-F5344CB8AC3E}">
        <p14:creationId xmlns:p14="http://schemas.microsoft.com/office/powerpoint/2010/main" xmlns="" val="1065108109"/>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457200" y="548680"/>
            <a:ext cx="8229600" cy="5577483"/>
          </a:xfrm>
        </p:spPr>
        <p:txBody>
          <a:bodyPr>
            <a:normAutofit fontScale="85000" lnSpcReduction="10000"/>
          </a:bodyPr>
          <a:lstStyle/>
          <a:p>
            <a:pPr algn="l" rtl="0">
              <a:buFont typeface="Wingdings" panose="05000000000000000000" pitchFamily="2" charset="2"/>
              <a:buChar char="v"/>
            </a:pPr>
            <a:r>
              <a:rPr lang="en-US" dirty="0" smtClean="0"/>
              <a:t> The acid in foods can be present naturally(as in fruits), produced during fermentation(fermented food), or added during processing(salad dressings).</a:t>
            </a:r>
          </a:p>
          <a:p>
            <a:pPr algn="l" rtl="0">
              <a:buFont typeface="Wingdings" panose="05000000000000000000" pitchFamily="2" charset="2"/>
              <a:buChar char="v"/>
            </a:pPr>
            <a:r>
              <a:rPr lang="en-US" dirty="0" smtClean="0"/>
              <a:t> Foods can also have compounds that have a buffering capacity e.g. milk, meat, they do not show pH reduction.</a:t>
            </a:r>
          </a:p>
          <a:p>
            <a:pPr algn="l" rtl="0">
              <a:buFont typeface="Wingdings" panose="05000000000000000000" pitchFamily="2" charset="2"/>
              <a:buChar char="v"/>
            </a:pPr>
            <a:r>
              <a:rPr lang="en-US" dirty="0" smtClean="0"/>
              <a:t> The pH of a food affects microbial growth and viability. Each species has an optimum and a range of pH for growth. </a:t>
            </a:r>
          </a:p>
          <a:p>
            <a:pPr algn="l" rtl="0">
              <a:buFont typeface="Wingdings" panose="05000000000000000000" pitchFamily="2" charset="2"/>
              <a:buChar char="v"/>
            </a:pPr>
            <a:r>
              <a:rPr lang="en-US" dirty="0" smtClean="0"/>
              <a:t> Molds and yeasts are able to grow at lower pH than do bacteria.</a:t>
            </a:r>
          </a:p>
          <a:p>
            <a:pPr algn="l" rtl="0">
              <a:buFont typeface="Wingdings" panose="05000000000000000000" pitchFamily="2" charset="2"/>
              <a:buChar char="v"/>
            </a:pPr>
            <a:r>
              <a:rPr lang="en-US" dirty="0" smtClean="0">
                <a:solidFill>
                  <a:srgbClr val="C00000"/>
                </a:solidFill>
              </a:rPr>
              <a:t>Gram negative bacteria are more sensitive to low pH than Gram positive bacteria.</a:t>
            </a:r>
            <a:endParaRPr lang="ar-SA" dirty="0">
              <a:solidFill>
                <a:srgbClr val="C00000"/>
              </a:solidFill>
            </a:endParaRPr>
          </a:p>
        </p:txBody>
      </p:sp>
    </p:spTree>
    <p:extLst>
      <p:ext uri="{BB962C8B-B14F-4D97-AF65-F5344CB8AC3E}">
        <p14:creationId xmlns:p14="http://schemas.microsoft.com/office/powerpoint/2010/main" xmlns="" val="3655209161"/>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116632"/>
            <a:ext cx="8229600" cy="936104"/>
          </a:xfrm>
        </p:spPr>
        <p:txBody>
          <a:bodyPr>
            <a:noAutofit/>
          </a:bodyPr>
          <a:lstStyle/>
          <a:p>
            <a:r>
              <a:rPr lang="en-US" sz="7200" b="1" dirty="0" smtClean="0">
                <a:solidFill>
                  <a:srgbClr val="FF0000"/>
                </a:solidFill>
                <a:latin typeface="Adobe Arabic" pitchFamily="18" charset="-78"/>
                <a:cs typeface="Adobe Arabic" pitchFamily="18" charset="-78"/>
              </a:rPr>
              <a:t>Temperature</a:t>
            </a:r>
            <a:endParaRPr lang="ar-SA" sz="7200" b="1" dirty="0">
              <a:solidFill>
                <a:srgbClr val="FF0000"/>
              </a:solidFill>
              <a:latin typeface="Adobe Arabic" pitchFamily="18" charset="-78"/>
              <a:cs typeface="Adobe Arabic" pitchFamily="18" charset="-78"/>
            </a:endParaRPr>
          </a:p>
        </p:txBody>
      </p:sp>
      <p:sp>
        <p:nvSpPr>
          <p:cNvPr id="3" name="عنصر نائب للمحتوى 2"/>
          <p:cNvSpPr>
            <a:spLocks noGrp="1"/>
          </p:cNvSpPr>
          <p:nvPr>
            <p:ph idx="1"/>
          </p:nvPr>
        </p:nvSpPr>
        <p:spPr>
          <a:xfrm>
            <a:off x="395536" y="1124744"/>
            <a:ext cx="8229600" cy="5184576"/>
          </a:xfrm>
        </p:spPr>
        <p:txBody>
          <a:bodyPr>
            <a:normAutofit fontScale="77500" lnSpcReduction="20000"/>
          </a:bodyPr>
          <a:lstStyle/>
          <a:p>
            <a:pPr algn="l" rtl="0">
              <a:buFont typeface="Wingdings" panose="05000000000000000000" pitchFamily="2" charset="2"/>
              <a:buChar char="v"/>
            </a:pPr>
            <a:r>
              <a:rPr lang="en-US" dirty="0" smtClean="0"/>
              <a:t>Temperature of growth is used in the laboratory to enumerate and isolate microorganisms from foods.</a:t>
            </a:r>
          </a:p>
          <a:p>
            <a:pPr algn="l" rtl="0">
              <a:buFont typeface="Wingdings" panose="05000000000000000000" pitchFamily="2" charset="2"/>
              <a:buChar char="v"/>
            </a:pPr>
            <a:r>
              <a:rPr lang="en-US" dirty="0" smtClean="0"/>
              <a:t>On the basis of their temperature of growth, microorganisms important in food are divided into three groups, each group has an optimum temperature(OT) and temperature range(R) of growth:</a:t>
            </a:r>
          </a:p>
          <a:p>
            <a:pPr algn="l" rtl="0"/>
            <a:r>
              <a:rPr lang="en-US" b="1" dirty="0" smtClean="0">
                <a:solidFill>
                  <a:srgbClr val="C00000"/>
                </a:solidFill>
              </a:rPr>
              <a:t>Thermophiles: OT=55C, R=45-70C.</a:t>
            </a:r>
          </a:p>
          <a:p>
            <a:pPr algn="l" rtl="0"/>
            <a:r>
              <a:rPr lang="en-US" b="1" dirty="0" err="1" smtClean="0">
                <a:solidFill>
                  <a:srgbClr val="C00000"/>
                </a:solidFill>
              </a:rPr>
              <a:t>Mesophiles</a:t>
            </a:r>
            <a:r>
              <a:rPr lang="en-US" b="1" dirty="0" smtClean="0">
                <a:solidFill>
                  <a:srgbClr val="C00000"/>
                </a:solidFill>
              </a:rPr>
              <a:t>: OT=35C, R=10-45C.</a:t>
            </a:r>
          </a:p>
          <a:p>
            <a:pPr algn="l" rtl="0"/>
            <a:r>
              <a:rPr lang="en-US" b="1" dirty="0" err="1" smtClean="0">
                <a:solidFill>
                  <a:srgbClr val="C00000"/>
                </a:solidFill>
              </a:rPr>
              <a:t>Psychrophiles</a:t>
            </a:r>
            <a:r>
              <a:rPr lang="en-US" b="1" dirty="0" smtClean="0">
                <a:solidFill>
                  <a:srgbClr val="C00000"/>
                </a:solidFill>
              </a:rPr>
              <a:t>: OT=15C, R=-5-20C.</a:t>
            </a:r>
          </a:p>
          <a:p>
            <a:pPr algn="l" rtl="0">
              <a:buFont typeface="Wingdings" panose="05000000000000000000" pitchFamily="2" charset="2"/>
              <a:buChar char="v"/>
            </a:pPr>
            <a:r>
              <a:rPr lang="en-US" dirty="0" smtClean="0"/>
              <a:t>Food can be stored at refrigerator temperature or below(freezing). Some relatively stable foods are kept between 10-35C.</a:t>
            </a:r>
          </a:p>
          <a:p>
            <a:pPr algn="l" rtl="0">
              <a:buFont typeface="Wingdings" panose="05000000000000000000" pitchFamily="2" charset="2"/>
              <a:buChar char="v"/>
            </a:pPr>
            <a:r>
              <a:rPr lang="en-US" dirty="0" smtClean="0"/>
              <a:t>Different temperatures are also used to stimulate desirable microbial growth in food fermentation.</a:t>
            </a:r>
            <a:endParaRPr lang="ar-SA" dirty="0"/>
          </a:p>
        </p:txBody>
      </p:sp>
    </p:spTree>
    <p:extLst>
      <p:ext uri="{BB962C8B-B14F-4D97-AF65-F5344CB8AC3E}">
        <p14:creationId xmlns:p14="http://schemas.microsoft.com/office/powerpoint/2010/main" xmlns="" val="2250193420"/>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a:bodyPr>
          <a:lstStyle/>
          <a:p>
            <a:r>
              <a:rPr lang="en-US" sz="4800" b="1" dirty="0" smtClean="0">
                <a:solidFill>
                  <a:srgbClr val="FF0000"/>
                </a:solidFill>
                <a:latin typeface="Adobe Arabic" pitchFamily="18" charset="-78"/>
                <a:cs typeface="Adobe Arabic" pitchFamily="18" charset="-78"/>
              </a:rPr>
              <a:t>Redox Potential And Microbial Growth</a:t>
            </a:r>
            <a:endParaRPr lang="ar-SA" sz="4800" b="1" dirty="0">
              <a:solidFill>
                <a:srgbClr val="FF0000"/>
              </a:solidFill>
              <a:latin typeface="Adobe Arabic" pitchFamily="18" charset="-78"/>
              <a:cs typeface="Adobe Arabic" pitchFamily="18" charset="-78"/>
            </a:endParaRPr>
          </a:p>
        </p:txBody>
      </p:sp>
      <p:sp>
        <p:nvSpPr>
          <p:cNvPr id="3" name="عنصر نائب للمحتوى 2"/>
          <p:cNvSpPr>
            <a:spLocks noGrp="1"/>
          </p:cNvSpPr>
          <p:nvPr>
            <p:ph idx="1"/>
          </p:nvPr>
        </p:nvSpPr>
        <p:spPr/>
        <p:txBody>
          <a:bodyPr>
            <a:normAutofit fontScale="92500" lnSpcReduction="20000"/>
          </a:bodyPr>
          <a:lstStyle/>
          <a:p>
            <a:pPr algn="l" rtl="0">
              <a:buFont typeface="Wingdings" panose="05000000000000000000" pitchFamily="2" charset="2"/>
              <a:buChar char="v"/>
            </a:pPr>
            <a:r>
              <a:rPr lang="en-US" dirty="0" smtClean="0"/>
              <a:t> According to the presence or absence of free O2</a:t>
            </a:r>
          </a:p>
          <a:p>
            <a:pPr marL="0" indent="0" algn="l" rtl="0">
              <a:buNone/>
            </a:pPr>
            <a:r>
              <a:rPr lang="en-US" dirty="0" smtClean="0"/>
              <a:t>    microorganisms are grouped into: aerobes,</a:t>
            </a:r>
          </a:p>
          <a:p>
            <a:pPr marL="0" indent="0" algn="l" rtl="0">
              <a:buNone/>
            </a:pPr>
            <a:r>
              <a:rPr lang="en-US" dirty="0"/>
              <a:t> </a:t>
            </a:r>
            <a:r>
              <a:rPr lang="en-US" dirty="0" smtClean="0"/>
              <a:t>  anaerobes, facultative anaerobes and </a:t>
            </a:r>
            <a:r>
              <a:rPr lang="en-US" dirty="0" err="1" smtClean="0"/>
              <a:t>microphiles</a:t>
            </a:r>
            <a:r>
              <a:rPr lang="en-US" dirty="0" smtClean="0"/>
              <a:t>.</a:t>
            </a:r>
          </a:p>
          <a:p>
            <a:pPr algn="l" rtl="0">
              <a:buFont typeface="Wingdings" panose="05000000000000000000" pitchFamily="2" charset="2"/>
              <a:buChar char="v"/>
            </a:pPr>
            <a:r>
              <a:rPr lang="en-US" dirty="0" smtClean="0"/>
              <a:t> For aerobes O2 is needed for energy generation as it acts as the final electron acceptor through aerobic respiration.</a:t>
            </a:r>
          </a:p>
          <a:p>
            <a:pPr algn="l" rtl="0">
              <a:buFont typeface="Wingdings" panose="05000000000000000000" pitchFamily="2" charset="2"/>
              <a:buChar char="v"/>
            </a:pPr>
            <a:r>
              <a:rPr lang="en-US" dirty="0" smtClean="0"/>
              <a:t> Facultative anaerobes can generate if free O2 is available, or they can use bound O2 in compounds such as NO3, SO4 as final electron acceptors through anaerobic respiration.  </a:t>
            </a:r>
          </a:p>
          <a:p>
            <a:pPr marL="0" indent="0">
              <a:buNone/>
            </a:pPr>
            <a:endParaRPr lang="ar-SA" dirty="0"/>
          </a:p>
        </p:txBody>
      </p:sp>
    </p:spTree>
    <p:extLst>
      <p:ext uri="{BB962C8B-B14F-4D97-AF65-F5344CB8AC3E}">
        <p14:creationId xmlns:p14="http://schemas.microsoft.com/office/powerpoint/2010/main" xmlns="" val="2772176139"/>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251520" y="332656"/>
            <a:ext cx="8229600" cy="6192688"/>
          </a:xfrm>
        </p:spPr>
        <p:txBody>
          <a:bodyPr>
            <a:normAutofit fontScale="92500" lnSpcReduction="10000"/>
          </a:bodyPr>
          <a:lstStyle/>
          <a:p>
            <a:pPr algn="l" rtl="0">
              <a:buFont typeface="Wingdings" panose="05000000000000000000" pitchFamily="2" charset="2"/>
              <a:buChar char="v"/>
            </a:pPr>
            <a:r>
              <a:rPr lang="en-US" dirty="0" smtClean="0"/>
              <a:t> If O2 is not available, other compounds are used to accept electrons or H through anaerobic fermentation e.g. acceptance of H from NADH2 by pyruvate to produce lactate.</a:t>
            </a:r>
          </a:p>
          <a:p>
            <a:pPr algn="l" rtl="0">
              <a:buFont typeface="Wingdings" panose="05000000000000000000" pitchFamily="2" charset="2"/>
              <a:buChar char="v"/>
            </a:pPr>
            <a:r>
              <a:rPr lang="en-US" dirty="0" smtClean="0"/>
              <a:t>Anaerobic and facultative anaerobic microorganisms can only transfer electrons through fermentation.</a:t>
            </a:r>
          </a:p>
          <a:p>
            <a:pPr algn="l" rtl="0">
              <a:buFont typeface="Wingdings" panose="05000000000000000000" pitchFamily="2" charset="2"/>
              <a:buChar char="v"/>
            </a:pPr>
            <a:r>
              <a:rPr lang="en-US" dirty="0" smtClean="0"/>
              <a:t>Obligate anaerobes cannot grow in presence of small amounts of O2 as they lack superoxide dismutase which is necessary to scavenge the toxic O2 free radicals.</a:t>
            </a:r>
          </a:p>
          <a:p>
            <a:pPr algn="l" rtl="0">
              <a:buFont typeface="Wingdings" panose="05000000000000000000" pitchFamily="2" charset="2"/>
              <a:buChar char="v"/>
            </a:pPr>
            <a:r>
              <a:rPr lang="en-US" dirty="0" err="1" smtClean="0"/>
              <a:t>Microaerophiles</a:t>
            </a:r>
            <a:r>
              <a:rPr lang="en-US" dirty="0" smtClean="0"/>
              <a:t>  grow better in the presence of less O2.</a:t>
            </a:r>
            <a:endParaRPr lang="ar-SA" dirty="0"/>
          </a:p>
        </p:txBody>
      </p:sp>
    </p:spTree>
    <p:extLst>
      <p:ext uri="{BB962C8B-B14F-4D97-AF65-F5344CB8AC3E}">
        <p14:creationId xmlns:p14="http://schemas.microsoft.com/office/powerpoint/2010/main" xmlns="" val="2312712510"/>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457200" y="332656"/>
            <a:ext cx="8229600" cy="5793507"/>
          </a:xfrm>
        </p:spPr>
        <p:txBody>
          <a:bodyPr>
            <a:normAutofit fontScale="92500"/>
          </a:bodyPr>
          <a:lstStyle/>
          <a:p>
            <a:pPr algn="l" rtl="0">
              <a:buFont typeface="Wingdings" panose="05000000000000000000" pitchFamily="2" charset="2"/>
              <a:buChar char="v"/>
            </a:pPr>
            <a:r>
              <a:rPr lang="en-US" dirty="0" smtClean="0"/>
              <a:t> Bacillus, Pseudomonas, Moraxella, Micrococcus, Molds, and yeasts have aerobic species.</a:t>
            </a:r>
          </a:p>
          <a:p>
            <a:pPr algn="l" rtl="0">
              <a:buFont typeface="Wingdings" panose="05000000000000000000" pitchFamily="2" charset="2"/>
              <a:buChar char="v"/>
            </a:pPr>
            <a:r>
              <a:rPr lang="en-US" dirty="0" smtClean="0"/>
              <a:t> Lactic acid bacteria and </a:t>
            </a:r>
            <a:r>
              <a:rPr lang="en-US" dirty="0" err="1" smtClean="0"/>
              <a:t>enterobacter</a:t>
            </a:r>
            <a:r>
              <a:rPr lang="en-US" dirty="0" smtClean="0"/>
              <a:t> are facultative anaerobes.</a:t>
            </a:r>
          </a:p>
          <a:p>
            <a:pPr algn="l" rtl="0">
              <a:buFont typeface="Wingdings" panose="05000000000000000000" pitchFamily="2" charset="2"/>
              <a:buChar char="v"/>
            </a:pPr>
            <a:r>
              <a:rPr lang="en-US" dirty="0" smtClean="0"/>
              <a:t> Clostridium is an anaerobic bacteria.</a:t>
            </a:r>
          </a:p>
          <a:p>
            <a:pPr algn="l" rtl="0">
              <a:buFont typeface="Wingdings" panose="05000000000000000000" pitchFamily="2" charset="2"/>
              <a:buChar char="v"/>
            </a:pPr>
            <a:r>
              <a:rPr lang="en-US" dirty="0" smtClean="0"/>
              <a:t> Campylobacter is a </a:t>
            </a:r>
            <a:r>
              <a:rPr lang="en-US" dirty="0" err="1" smtClean="0"/>
              <a:t>microaerophile</a:t>
            </a:r>
            <a:r>
              <a:rPr lang="en-US" dirty="0" smtClean="0"/>
              <a:t>.</a:t>
            </a:r>
          </a:p>
          <a:p>
            <a:pPr algn="l" rtl="0">
              <a:buFont typeface="Wingdings" panose="05000000000000000000" pitchFamily="2" charset="2"/>
              <a:buChar char="v"/>
            </a:pPr>
            <a:r>
              <a:rPr lang="en-US" dirty="0" smtClean="0"/>
              <a:t> </a:t>
            </a:r>
            <a:r>
              <a:rPr lang="en-US" dirty="0" err="1" smtClean="0"/>
              <a:t>Putrifaction</a:t>
            </a:r>
            <a:r>
              <a:rPr lang="en-US" dirty="0" smtClean="0"/>
              <a:t> of meat by clostridium Spp. Under</a:t>
            </a:r>
          </a:p>
          <a:p>
            <a:pPr algn="l" rtl="0">
              <a:buFont typeface="Wingdings" panose="05000000000000000000" pitchFamily="2" charset="2"/>
              <a:buChar char="v"/>
            </a:pPr>
            <a:r>
              <a:rPr lang="en-US" dirty="0" smtClean="0"/>
              <a:t>anaerobic conditions causes its spoilage.</a:t>
            </a:r>
          </a:p>
          <a:p>
            <a:pPr algn="l" rtl="0">
              <a:buFont typeface="Wingdings" panose="05000000000000000000" pitchFamily="2" charset="2"/>
              <a:buChar char="v"/>
            </a:pPr>
            <a:r>
              <a:rPr lang="en-US" dirty="0" smtClean="0"/>
              <a:t>Growth of </a:t>
            </a:r>
            <a:r>
              <a:rPr lang="en-US" dirty="0" err="1" smtClean="0"/>
              <a:t>penicillium</a:t>
            </a:r>
            <a:r>
              <a:rPr lang="en-US" dirty="0" smtClean="0"/>
              <a:t> Spp. In blue cheese produces desirable characteristics.</a:t>
            </a:r>
            <a:endParaRPr lang="ar-SA" dirty="0"/>
          </a:p>
        </p:txBody>
      </p:sp>
    </p:spTree>
    <p:extLst>
      <p:ext uri="{BB962C8B-B14F-4D97-AF65-F5344CB8AC3E}">
        <p14:creationId xmlns:p14="http://schemas.microsoft.com/office/powerpoint/2010/main" xmlns="" val="103898392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457200" y="476672"/>
            <a:ext cx="8229600" cy="5649491"/>
          </a:xfrm>
        </p:spPr>
        <p:txBody>
          <a:bodyPr>
            <a:normAutofit/>
          </a:bodyPr>
          <a:lstStyle/>
          <a:p>
            <a:pPr algn="l" rtl="0">
              <a:buFont typeface="Wingdings" panose="05000000000000000000" pitchFamily="2" charset="2"/>
              <a:buChar char="v"/>
            </a:pPr>
            <a:r>
              <a:rPr lang="en-US" dirty="0" smtClean="0"/>
              <a:t> The amount of each nutrient varies greatly with the type of food e.g. meat is rich in protein, lipids, minerals and vitamins but poor in carbohydrates.</a:t>
            </a:r>
          </a:p>
          <a:p>
            <a:pPr algn="l" rtl="0">
              <a:buFont typeface="Wingdings" panose="05000000000000000000" pitchFamily="2" charset="2"/>
              <a:buChar char="v"/>
            </a:pPr>
            <a:r>
              <a:rPr lang="en-US" dirty="0" smtClean="0"/>
              <a:t> Foods from plant sources are rich in carbohydrates but can be poor sources of proteins, minerals and some vitamins.</a:t>
            </a:r>
          </a:p>
          <a:p>
            <a:pPr algn="l" rtl="0">
              <a:buFont typeface="Wingdings" panose="05000000000000000000" pitchFamily="2" charset="2"/>
              <a:buChar char="v"/>
            </a:pPr>
            <a:r>
              <a:rPr lang="en-US" dirty="0" smtClean="0"/>
              <a:t> Milk and many prepared from it have all five nutrient groups in sufficient amounts for microbial growth. </a:t>
            </a:r>
          </a:p>
          <a:p>
            <a:pPr marL="0" indent="0" algn="l" rtl="0">
              <a:buNone/>
            </a:pPr>
            <a:endParaRPr lang="ar-SA" dirty="0"/>
          </a:p>
        </p:txBody>
      </p:sp>
    </p:spTree>
    <p:extLst>
      <p:ext uri="{BB962C8B-B14F-4D97-AF65-F5344CB8AC3E}">
        <p14:creationId xmlns:p14="http://schemas.microsoft.com/office/powerpoint/2010/main" xmlns="" val="375803717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457200" y="548680"/>
            <a:ext cx="8229600" cy="5577483"/>
          </a:xfrm>
        </p:spPr>
        <p:txBody>
          <a:bodyPr/>
          <a:lstStyle/>
          <a:p>
            <a:pPr algn="l" rtl="0">
              <a:buFont typeface="Wingdings" panose="05000000000000000000" pitchFamily="2" charset="2"/>
              <a:buChar char="v"/>
            </a:pPr>
            <a:r>
              <a:rPr lang="en-US" dirty="0" smtClean="0"/>
              <a:t> Microorganisms normally present in food vary greatly in nutrient requirements, with bacteria requiring the most, followed by yeasts and molds.</a:t>
            </a:r>
          </a:p>
          <a:p>
            <a:pPr algn="l" rtl="0">
              <a:buFont typeface="Wingdings" panose="05000000000000000000" pitchFamily="2" charset="2"/>
              <a:buChar char="v"/>
            </a:pPr>
            <a:r>
              <a:rPr lang="en-US" dirty="0" smtClean="0"/>
              <a:t> Microorganisms differ greatly in their ability to utilize large and complex carbohydrates(e.g. starch and cellulose), large proteins(e.g. casein in milk), and lipids.</a:t>
            </a:r>
            <a:endParaRPr lang="ar-SA" dirty="0"/>
          </a:p>
        </p:txBody>
      </p:sp>
    </p:spTree>
    <p:extLst>
      <p:ext uri="{BB962C8B-B14F-4D97-AF65-F5344CB8AC3E}">
        <p14:creationId xmlns:p14="http://schemas.microsoft.com/office/powerpoint/2010/main" xmlns="" val="95965213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457200" y="332656"/>
            <a:ext cx="8229600" cy="5793507"/>
          </a:xfrm>
        </p:spPr>
        <p:txBody>
          <a:bodyPr>
            <a:normAutofit/>
          </a:bodyPr>
          <a:lstStyle/>
          <a:p>
            <a:pPr algn="l" rtl="0">
              <a:buFont typeface="Wingdings" panose="05000000000000000000" pitchFamily="2" charset="2"/>
              <a:buChar char="v"/>
            </a:pPr>
            <a:r>
              <a:rPr lang="en-US" dirty="0" smtClean="0"/>
              <a:t> Microorganisms capable of using these molecules do so by producing specific extracellular cellular enzymes(</a:t>
            </a:r>
            <a:r>
              <a:rPr lang="en-US" dirty="0" err="1" smtClean="0">
                <a:solidFill>
                  <a:srgbClr val="FF0000"/>
                </a:solidFill>
              </a:rPr>
              <a:t>exo</a:t>
            </a:r>
            <a:r>
              <a:rPr lang="en-US" dirty="0" smtClean="0">
                <a:solidFill>
                  <a:srgbClr val="FF0000"/>
                </a:solidFill>
              </a:rPr>
              <a:t>-enzymes</a:t>
            </a:r>
            <a:r>
              <a:rPr lang="en-US" dirty="0" smtClean="0"/>
              <a:t>) and hydrolyzing the complex molecules to simpler forms outside before transporting them inside the cell, molds are the most capable of doing this.</a:t>
            </a:r>
          </a:p>
          <a:p>
            <a:pPr algn="l" rtl="0">
              <a:buFont typeface="Wingdings" panose="05000000000000000000" pitchFamily="2" charset="2"/>
              <a:buChar char="v"/>
            </a:pPr>
            <a:r>
              <a:rPr lang="en-US" dirty="0" smtClean="0"/>
              <a:t> This process provides an opportunity for a species to grow in a mixed population even when it is incapable of metabolizing the complex molecules. </a:t>
            </a:r>
            <a:endParaRPr lang="ar-SA" dirty="0"/>
          </a:p>
        </p:txBody>
      </p:sp>
    </p:spTree>
    <p:extLst>
      <p:ext uri="{BB962C8B-B14F-4D97-AF65-F5344CB8AC3E}">
        <p14:creationId xmlns:p14="http://schemas.microsoft.com/office/powerpoint/2010/main" xmlns="" val="12874121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457200" y="332656"/>
            <a:ext cx="8229600" cy="5793507"/>
          </a:xfrm>
        </p:spPr>
        <p:txBody>
          <a:bodyPr>
            <a:normAutofit lnSpcReduction="10000"/>
          </a:bodyPr>
          <a:lstStyle/>
          <a:p>
            <a:pPr algn="l" rtl="0">
              <a:buFont typeface="Wingdings" panose="05000000000000000000" pitchFamily="2" charset="2"/>
              <a:buChar char="v"/>
            </a:pPr>
            <a:r>
              <a:rPr lang="en-US" dirty="0" smtClean="0"/>
              <a:t> Intracellular enzymes are released after death and </a:t>
            </a:r>
            <a:r>
              <a:rPr lang="en-US" dirty="0" err="1" smtClean="0"/>
              <a:t>lysis</a:t>
            </a:r>
            <a:r>
              <a:rPr lang="en-US" dirty="0" smtClean="0"/>
              <a:t> of microorganisms , these enzymes can also catalyze breakdown of complex food nutrients to simpler forms which can then be utilized by other microorganisms.</a:t>
            </a:r>
          </a:p>
          <a:p>
            <a:pPr algn="l" rtl="0">
              <a:buFont typeface="Wingdings" panose="05000000000000000000" pitchFamily="2" charset="2"/>
              <a:buChar char="v"/>
            </a:pPr>
            <a:r>
              <a:rPr lang="en-US" b="1" dirty="0" smtClean="0">
                <a:solidFill>
                  <a:srgbClr val="C00000"/>
                </a:solidFill>
              </a:rPr>
              <a:t> Carbohydrates In Foods                  </a:t>
            </a:r>
          </a:p>
          <a:p>
            <a:pPr algn="l" rtl="0"/>
            <a:r>
              <a:rPr lang="en-US" dirty="0" smtClean="0"/>
              <a:t>They are grouped on the basis of chemical nature as follows:</a:t>
            </a:r>
          </a:p>
          <a:p>
            <a:pPr marL="0" indent="0" algn="l" rtl="0">
              <a:buNone/>
            </a:pPr>
            <a:r>
              <a:rPr lang="en-US" dirty="0" err="1" smtClean="0">
                <a:solidFill>
                  <a:srgbClr val="C00000"/>
                </a:solidFill>
              </a:rPr>
              <a:t>Monosaccharides</a:t>
            </a:r>
            <a:r>
              <a:rPr lang="en-US" dirty="0" smtClean="0"/>
              <a:t>(hexoses and </a:t>
            </a:r>
            <a:r>
              <a:rPr lang="en-US" dirty="0" err="1" smtClean="0"/>
              <a:t>pentoses</a:t>
            </a:r>
            <a:r>
              <a:rPr lang="en-US" dirty="0" smtClean="0"/>
              <a:t>)</a:t>
            </a:r>
          </a:p>
          <a:p>
            <a:pPr marL="0" indent="0" algn="l" rtl="0">
              <a:buNone/>
            </a:pPr>
            <a:r>
              <a:rPr lang="en-US" dirty="0" smtClean="0">
                <a:solidFill>
                  <a:srgbClr val="C00000"/>
                </a:solidFill>
              </a:rPr>
              <a:t>Disaccharides</a:t>
            </a:r>
            <a:r>
              <a:rPr lang="en-US" dirty="0" smtClean="0"/>
              <a:t>(lactose, sucrose, maltose)</a:t>
            </a:r>
          </a:p>
          <a:p>
            <a:pPr marL="0" indent="0" algn="l" rtl="0">
              <a:buNone/>
            </a:pPr>
            <a:r>
              <a:rPr lang="en-US" dirty="0" smtClean="0">
                <a:solidFill>
                  <a:srgbClr val="C00000"/>
                </a:solidFill>
              </a:rPr>
              <a:t>Oligosaccharides</a:t>
            </a:r>
            <a:r>
              <a:rPr lang="en-US" dirty="0" smtClean="0"/>
              <a:t>(</a:t>
            </a:r>
            <a:r>
              <a:rPr lang="en-US" dirty="0" err="1" smtClean="0"/>
              <a:t>raffinose</a:t>
            </a:r>
            <a:r>
              <a:rPr lang="en-US" dirty="0" smtClean="0"/>
              <a:t>, </a:t>
            </a:r>
            <a:r>
              <a:rPr lang="en-US" dirty="0" err="1" smtClean="0"/>
              <a:t>stachyose</a:t>
            </a:r>
            <a:r>
              <a:rPr lang="en-US" dirty="0" smtClean="0"/>
              <a:t>)</a:t>
            </a:r>
          </a:p>
        </p:txBody>
      </p:sp>
    </p:spTree>
    <p:extLst>
      <p:ext uri="{BB962C8B-B14F-4D97-AF65-F5344CB8AC3E}">
        <p14:creationId xmlns:p14="http://schemas.microsoft.com/office/powerpoint/2010/main" xmlns="" val="198252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457200" y="404664"/>
            <a:ext cx="8229600" cy="5721499"/>
          </a:xfrm>
        </p:spPr>
        <p:txBody>
          <a:bodyPr>
            <a:normAutofit/>
          </a:bodyPr>
          <a:lstStyle/>
          <a:p>
            <a:pPr marL="0" indent="0" algn="l" rtl="0">
              <a:buNone/>
            </a:pPr>
            <a:r>
              <a:rPr lang="en-US" dirty="0" smtClean="0">
                <a:solidFill>
                  <a:srgbClr val="C00000"/>
                </a:solidFill>
              </a:rPr>
              <a:t>Polysaccharides</a:t>
            </a:r>
            <a:r>
              <a:rPr lang="en-US" dirty="0" smtClean="0"/>
              <a:t>(starch, glycogen, cellulose, inulin, hemicellulose, dextran,  </a:t>
            </a:r>
            <a:r>
              <a:rPr lang="en-US" dirty="0" err="1" smtClean="0"/>
              <a:t>pectins</a:t>
            </a:r>
            <a:r>
              <a:rPr lang="en-US" dirty="0" smtClean="0"/>
              <a:t>, gums).</a:t>
            </a:r>
          </a:p>
          <a:p>
            <a:pPr algn="l" rtl="0"/>
            <a:r>
              <a:rPr lang="en-US" dirty="0" smtClean="0"/>
              <a:t>Lactose is found only in milk and foods made from or with milk and milk products.</a:t>
            </a:r>
          </a:p>
          <a:p>
            <a:pPr algn="l" rtl="0"/>
            <a:r>
              <a:rPr lang="en-US" dirty="0" smtClean="0"/>
              <a:t>Glycogen is present in animal tissues, especially in liver.</a:t>
            </a:r>
          </a:p>
          <a:p>
            <a:pPr algn="l" rtl="0"/>
            <a:r>
              <a:rPr lang="en-US" dirty="0" err="1" smtClean="0"/>
              <a:t>Pentoses</a:t>
            </a:r>
            <a:r>
              <a:rPr lang="en-US" dirty="0" smtClean="0"/>
              <a:t>, most of oligosaccharides and polysaccharides are naturally present in foods of plant origin.</a:t>
            </a:r>
            <a:endParaRPr lang="ar-SA" dirty="0"/>
          </a:p>
        </p:txBody>
      </p:sp>
    </p:spTree>
    <p:extLst>
      <p:ext uri="{BB962C8B-B14F-4D97-AF65-F5344CB8AC3E}">
        <p14:creationId xmlns:p14="http://schemas.microsoft.com/office/powerpoint/2010/main" xmlns="" val="77211208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457200" y="332656"/>
            <a:ext cx="8229600" cy="5793507"/>
          </a:xfrm>
        </p:spPr>
        <p:txBody>
          <a:bodyPr>
            <a:normAutofit fontScale="92500"/>
          </a:bodyPr>
          <a:lstStyle/>
          <a:p>
            <a:pPr algn="l" rtl="0">
              <a:buFont typeface="Wingdings" panose="05000000000000000000" pitchFamily="2" charset="2"/>
              <a:buChar char="v"/>
            </a:pPr>
            <a:r>
              <a:rPr lang="en-US" dirty="0" smtClean="0"/>
              <a:t> All microorganisms normally found in food metabolize glucose and their ability to utilize other carbohydrates differ considerably. This is because of the inability of some microorganisms to transport them inside the cells and inability to hydrolyze polysaccharides outside the cells.</a:t>
            </a:r>
          </a:p>
          <a:p>
            <a:pPr algn="l" rtl="0">
              <a:buFont typeface="Wingdings" panose="05000000000000000000" pitchFamily="2" charset="2"/>
              <a:buChar char="v"/>
            </a:pPr>
            <a:r>
              <a:rPr lang="en-US" dirty="0" smtClean="0"/>
              <a:t> Molds are the most capable of using polysaccharides.</a:t>
            </a:r>
          </a:p>
          <a:p>
            <a:pPr algn="l" rtl="0">
              <a:buFont typeface="Wingdings" panose="05000000000000000000" pitchFamily="2" charset="2"/>
              <a:buChar char="v"/>
            </a:pPr>
            <a:r>
              <a:rPr lang="en-US" dirty="0" smtClean="0"/>
              <a:t> Food carbohydrates are metabolized by microorganisms to supply energy and synthesize essential components through several metabolic  pathways.</a:t>
            </a:r>
            <a:endParaRPr lang="ar-SA" dirty="0"/>
          </a:p>
        </p:txBody>
      </p:sp>
    </p:spTree>
    <p:extLst>
      <p:ext uri="{BB962C8B-B14F-4D97-AF65-F5344CB8AC3E}">
        <p14:creationId xmlns:p14="http://schemas.microsoft.com/office/powerpoint/2010/main" xmlns="" val="13728597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457200" y="332656"/>
            <a:ext cx="8229600" cy="5793507"/>
          </a:xfrm>
        </p:spPr>
        <p:txBody>
          <a:bodyPr>
            <a:normAutofit/>
          </a:bodyPr>
          <a:lstStyle/>
          <a:p>
            <a:pPr algn="l" rtl="0">
              <a:buFont typeface="Wingdings" panose="05000000000000000000" pitchFamily="2" charset="2"/>
              <a:buChar char="v"/>
            </a:pPr>
            <a:r>
              <a:rPr lang="en-US" dirty="0" smtClean="0"/>
              <a:t> Microorganisms produce metabolic by-products which may cause food spoilage. Others produce organic acids (acetic, lactic, propionic, butyric) which have an antagonistic effect on growth and survival of many microorganisms. Others can be used in food production(</a:t>
            </a:r>
            <a:r>
              <a:rPr lang="en-US" dirty="0" err="1" smtClean="0"/>
              <a:t>dexrtans</a:t>
            </a:r>
            <a:r>
              <a:rPr lang="en-US" dirty="0" smtClean="0"/>
              <a:t> as stabilizers). </a:t>
            </a:r>
          </a:p>
          <a:p>
            <a:pPr algn="l" rtl="0">
              <a:buFont typeface="Wingdings" panose="05000000000000000000" pitchFamily="2" charset="2"/>
              <a:buChar char="v"/>
            </a:pPr>
            <a:r>
              <a:rPr lang="en-US" dirty="0" smtClean="0"/>
              <a:t> </a:t>
            </a:r>
            <a:r>
              <a:rPr lang="en-US" dirty="0" err="1" smtClean="0"/>
              <a:t>Crabohydrate</a:t>
            </a:r>
            <a:r>
              <a:rPr lang="en-US" dirty="0" smtClean="0"/>
              <a:t> metabolism profiles are used in the laboratory for biochemical identification of microorganisms. </a:t>
            </a:r>
            <a:endParaRPr lang="ar-SA" dirty="0"/>
          </a:p>
        </p:txBody>
      </p:sp>
    </p:spTree>
    <p:extLst>
      <p:ext uri="{BB962C8B-B14F-4D97-AF65-F5344CB8AC3E}">
        <p14:creationId xmlns:p14="http://schemas.microsoft.com/office/powerpoint/2010/main" xmlns="" val="893597017"/>
      </p:ext>
    </p:extLst>
  </p:cSld>
  <p:clrMapOvr>
    <a:masterClrMapping/>
  </p:clrMapOvr>
  <p:timing>
    <p:tnLst>
      <p:par>
        <p:cTn id="1" dur="indefinite" restart="never" nodeType="tmRoot"/>
      </p:par>
    </p:tnLst>
  </p:timing>
</p:sld>
</file>

<file path=ppt/theme/theme1.xml><?xml version="1.0" encoding="utf-8"?>
<a:theme xmlns:a="http://schemas.openxmlformats.org/drawingml/2006/main" name="نسق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نسق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247</TotalTime>
  <Words>1797</Words>
  <Application>Microsoft Office PowerPoint</Application>
  <PresentationFormat>On-screen Show (4:3)</PresentationFormat>
  <Paragraphs>113</Paragraphs>
  <Slides>25</Slides>
  <Notes>1</Notes>
  <HiddenSlides>0</HiddenSlides>
  <MMClips>0</MMClips>
  <ScaleCrop>false</ScaleCrop>
  <HeadingPairs>
    <vt:vector size="4" baseType="variant">
      <vt:variant>
        <vt:lpstr>Theme</vt:lpstr>
      </vt:variant>
      <vt:variant>
        <vt:i4>1</vt:i4>
      </vt:variant>
      <vt:variant>
        <vt:lpstr>Slide Titles</vt:lpstr>
      </vt:variant>
      <vt:variant>
        <vt:i4>25</vt:i4>
      </vt:variant>
    </vt:vector>
  </HeadingPairs>
  <TitlesOfParts>
    <vt:vector size="26" baseType="lpstr">
      <vt:lpstr>نسق Office</vt:lpstr>
      <vt:lpstr>Factors Influencing Microbial Growth In Food</vt:lpstr>
      <vt:lpstr>Slide 2</vt:lpstr>
      <vt:lpstr>Slide 3</vt:lpstr>
      <vt:lpstr>Slide 4</vt:lpstr>
      <vt:lpstr>Slide 5</vt:lpstr>
      <vt:lpstr>Slide 6</vt:lpstr>
      <vt:lpstr>Slide 7</vt:lpstr>
      <vt:lpstr>Slide 8</vt:lpstr>
      <vt:lpstr>Slide 9</vt:lpstr>
      <vt:lpstr>Proteins In Foods</vt:lpstr>
      <vt:lpstr>Slide 11</vt:lpstr>
      <vt:lpstr>Slide 12</vt:lpstr>
      <vt:lpstr>Slide 13</vt:lpstr>
      <vt:lpstr>Lipids In Foods</vt:lpstr>
      <vt:lpstr>Slide 15</vt:lpstr>
      <vt:lpstr>Slide 16</vt:lpstr>
      <vt:lpstr>Minerals And Vitamins In Foods</vt:lpstr>
      <vt:lpstr>Water Activity </vt:lpstr>
      <vt:lpstr>Slide 19</vt:lpstr>
      <vt:lpstr>pH And Growth</vt:lpstr>
      <vt:lpstr>Slide 21</vt:lpstr>
      <vt:lpstr>Temperature</vt:lpstr>
      <vt:lpstr>Redox Potential And Microbial Growth</vt:lpstr>
      <vt:lpstr>Slide 24</vt:lpstr>
      <vt:lpstr>Slide 25</vt:lpstr>
    </vt:vector>
  </TitlesOfParts>
  <Company>Hewlett-Packard</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Factors Influencing Microbial Growth In Food</dc:title>
  <dc:creator>magic</dc:creator>
  <cp:lastModifiedBy>My Account</cp:lastModifiedBy>
  <cp:revision>39</cp:revision>
  <dcterms:created xsi:type="dcterms:W3CDTF">2014-02-14T11:58:30Z</dcterms:created>
  <dcterms:modified xsi:type="dcterms:W3CDTF">2015-08-19T08:56:32Z</dcterms:modified>
</cp:coreProperties>
</file>